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Lst>
  <p:notesMasterIdLst>
    <p:notesMasterId r:id="rId30"/>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58" r:id="rId29"/>
  </p:sldIdLst>
  <p:sldSz cx="9144000" cy="6858000" type="screen4x3"/>
  <p:notesSz cx="6858000" cy="9144000"/>
  <p:defaultTextStyle>
    <a:defPPr>
      <a:defRPr lang="fr-FR"/>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79"/>
    <p:restoredTop sz="93038"/>
  </p:normalViewPr>
  <p:slideViewPr>
    <p:cSldViewPr snapToGrid="0" snapToObjects="1">
      <p:cViewPr varScale="1">
        <p:scale>
          <a:sx n="60" d="100"/>
          <a:sy n="60" d="100"/>
        </p:scale>
        <p:origin x="112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C356825-48CE-5A49-A556-53226E9D75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fr-FR"/>
          </a:p>
        </p:txBody>
      </p:sp>
      <p:sp>
        <p:nvSpPr>
          <p:cNvPr id="3" name="Espace réservé de la date 2">
            <a:extLst>
              <a:ext uri="{FF2B5EF4-FFF2-40B4-BE49-F238E27FC236}">
                <a16:creationId xmlns:a16="http://schemas.microsoft.com/office/drawing/2014/main" id="{A490DAE8-1436-1047-98AE-A03B0483981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97F02961-C45E-E843-90FA-CBEA638D44D9}" type="datetimeFigureOut">
              <a:rPr lang="fr-FR"/>
              <a:pPr>
                <a:defRPr/>
              </a:pPr>
              <a:t>16/03/2022</a:t>
            </a:fld>
            <a:endParaRPr lang="fr-FR"/>
          </a:p>
        </p:txBody>
      </p:sp>
      <p:sp>
        <p:nvSpPr>
          <p:cNvPr id="4" name="Espace réservé de l'image des diapositives 3">
            <a:extLst>
              <a:ext uri="{FF2B5EF4-FFF2-40B4-BE49-F238E27FC236}">
                <a16:creationId xmlns:a16="http://schemas.microsoft.com/office/drawing/2014/main" id="{8BA27F3E-C538-C843-87D2-9A84146AEEA6}"/>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notes 4">
            <a:extLst>
              <a:ext uri="{FF2B5EF4-FFF2-40B4-BE49-F238E27FC236}">
                <a16:creationId xmlns:a16="http://schemas.microsoft.com/office/drawing/2014/main" id="{482727D5-1C40-6045-9862-5C5398432B4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Modifier les styles du texte du masque
Deuxième niveau
Troisième niveau
Quatrième niveau
Cinquième niveau</a:t>
            </a:r>
          </a:p>
        </p:txBody>
      </p:sp>
      <p:sp>
        <p:nvSpPr>
          <p:cNvPr id="6" name="Espace réservé du pied de page 5">
            <a:extLst>
              <a:ext uri="{FF2B5EF4-FFF2-40B4-BE49-F238E27FC236}">
                <a16:creationId xmlns:a16="http://schemas.microsoft.com/office/drawing/2014/main" id="{C48B0753-96CC-B640-91D7-CEA9B07BFC3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fr-FR"/>
          </a:p>
        </p:txBody>
      </p:sp>
      <p:sp>
        <p:nvSpPr>
          <p:cNvPr id="7" name="Espace réservé du numéro de diapositive 6">
            <a:extLst>
              <a:ext uri="{FF2B5EF4-FFF2-40B4-BE49-F238E27FC236}">
                <a16:creationId xmlns:a16="http://schemas.microsoft.com/office/drawing/2014/main" id="{17D5F46A-9FEC-2443-9140-C6D535B3E4F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5576EEB-F9D8-F044-BE3F-4173EE8C3FAB}" type="slidenum">
              <a:rPr lang="fr-FR"/>
              <a:pPr>
                <a:defRPr/>
              </a:pPr>
              <a:t>‹#›</a:t>
            </a:fld>
            <a:endParaRPr 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742950" indent="-285750" algn="l" rtl="0" eaLnBrk="0" fontAlgn="base" hangingPunct="0">
      <a:spcBef>
        <a:spcPct val="30000"/>
      </a:spcBef>
      <a:spcAft>
        <a:spcPct val="0"/>
      </a:spcAft>
      <a:defRPr sz="1200" kern="1200">
        <a:solidFill>
          <a:schemeClr val="tx1"/>
        </a:solidFill>
        <a:latin typeface="+mn-lt"/>
        <a:ea typeface="+mn-ea"/>
        <a:cs typeface="+mn-cs"/>
      </a:defRPr>
    </a:lvl2pPr>
    <a:lvl3pPr marL="1143000" indent="-228600" algn="l" rtl="0" eaLnBrk="0" fontAlgn="base" hangingPunct="0">
      <a:spcBef>
        <a:spcPct val="30000"/>
      </a:spcBef>
      <a:spcAft>
        <a:spcPct val="0"/>
      </a:spcAft>
      <a:defRPr sz="1200" kern="1200">
        <a:solidFill>
          <a:schemeClr val="tx1"/>
        </a:solidFill>
        <a:latin typeface="+mn-lt"/>
        <a:ea typeface="+mn-ea"/>
        <a:cs typeface="+mn-cs"/>
      </a:defRPr>
    </a:lvl3pPr>
    <a:lvl4pPr marL="1600200" indent="-228600" algn="l" rtl="0" eaLnBrk="0" fontAlgn="base" hangingPunct="0">
      <a:spcBef>
        <a:spcPct val="30000"/>
      </a:spcBef>
      <a:spcAft>
        <a:spcPct val="0"/>
      </a:spcAft>
      <a:defRPr sz="1200" kern="1200">
        <a:solidFill>
          <a:schemeClr val="tx1"/>
        </a:solidFill>
        <a:latin typeface="+mn-lt"/>
        <a:ea typeface="+mn-ea"/>
        <a:cs typeface="+mn-cs"/>
      </a:defRPr>
    </a:lvl4pPr>
    <a:lvl5pPr marL="2057400" indent="-2286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61E7F52B-9BB3-3A48-BC90-B8FA187881D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AD9B79C6-5853-6C46-A644-35D3DAAF57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4" name="Slide Number Placeholder 3">
            <a:extLst>
              <a:ext uri="{FF2B5EF4-FFF2-40B4-BE49-F238E27FC236}">
                <a16:creationId xmlns:a16="http://schemas.microsoft.com/office/drawing/2014/main" id="{5A822F9D-CCCF-2740-A357-FFE1EC445304}"/>
              </a:ext>
            </a:extLst>
          </p:cNvPr>
          <p:cNvSpPr>
            <a:spLocks noGrp="1"/>
          </p:cNvSpPr>
          <p:nvPr>
            <p:ph type="sldNum" sz="quarter" idx="5"/>
          </p:nvPr>
        </p:nvSpPr>
        <p:spPr/>
        <p:txBody>
          <a:bodyPr/>
          <a:lstStyle/>
          <a:p>
            <a:pPr>
              <a:defRPr/>
            </a:pPr>
            <a:fld id="{4F4CBFD0-18AE-684B-B86A-9C0F15A1F1A2}" type="slidenum">
              <a:rPr lang="fr-FR" smtClean="0"/>
              <a:pPr>
                <a:defRPr/>
              </a:pPr>
              <a:t>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B69E685B-4D14-8741-8E8B-1F1EA09A27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841D45AC-6320-BB41-9247-B9B89C09FA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altLang="it-IT"/>
          </a:p>
        </p:txBody>
      </p:sp>
      <p:sp>
        <p:nvSpPr>
          <p:cNvPr id="4" name="Slide Number Placeholder 3">
            <a:extLst>
              <a:ext uri="{FF2B5EF4-FFF2-40B4-BE49-F238E27FC236}">
                <a16:creationId xmlns:a16="http://schemas.microsoft.com/office/drawing/2014/main" id="{0E214ABB-3829-5043-9B5E-176630408451}"/>
              </a:ext>
            </a:extLst>
          </p:cNvPr>
          <p:cNvSpPr>
            <a:spLocks noGrp="1"/>
          </p:cNvSpPr>
          <p:nvPr>
            <p:ph type="sldNum" sz="quarter" idx="5"/>
          </p:nvPr>
        </p:nvSpPr>
        <p:spPr/>
        <p:txBody>
          <a:bodyPr/>
          <a:lstStyle/>
          <a:p>
            <a:pPr>
              <a:defRPr/>
            </a:pPr>
            <a:fld id="{5847F544-03C6-F743-82FB-D5D3C905C7AA}" type="slidenum">
              <a:rPr lang="fr-FR" smtClean="0"/>
              <a:pPr>
                <a:defRPr/>
              </a:pPr>
              <a:t>28</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D517AC8-FCBC-A348-8E91-DE7F604A91AD}"/>
              </a:ext>
            </a:extLst>
          </p:cNvPr>
          <p:cNvSpPr>
            <a:spLocks noGrp="1"/>
          </p:cNvSpPr>
          <p:nvPr>
            <p:ph type="dt" sz="half" idx="10"/>
          </p:nvPr>
        </p:nvSpPr>
        <p:spPr/>
        <p:txBody>
          <a:bodyPr/>
          <a:lstStyle>
            <a:lvl1pPr>
              <a:defRPr/>
            </a:lvl1pPr>
          </a:lstStyle>
          <a:p>
            <a:pPr>
              <a:defRPr/>
            </a:pPr>
            <a:fld id="{FEE517A8-71EC-FE48-944B-1A2A9BA0A229}" type="datetimeFigureOut">
              <a:rPr lang="fr-FR"/>
              <a:pPr>
                <a:defRPr/>
              </a:pPr>
              <a:t>16/03/2022</a:t>
            </a:fld>
            <a:endParaRPr lang="fr-FR"/>
          </a:p>
        </p:txBody>
      </p:sp>
      <p:sp>
        <p:nvSpPr>
          <p:cNvPr id="5" name="Footer Placeholder 4">
            <a:extLst>
              <a:ext uri="{FF2B5EF4-FFF2-40B4-BE49-F238E27FC236}">
                <a16:creationId xmlns:a16="http://schemas.microsoft.com/office/drawing/2014/main" id="{81EAE8FA-E366-B940-A488-249A986E462C}"/>
              </a:ext>
            </a:extLst>
          </p:cNvPr>
          <p:cNvSpPr>
            <a:spLocks noGrp="1"/>
          </p:cNvSpPr>
          <p:nvPr>
            <p:ph type="ftr" sz="quarter" idx="11"/>
          </p:nvPr>
        </p:nvSpPr>
        <p:spPr/>
        <p:txBody>
          <a:bodyPr/>
          <a:lstStyle>
            <a:lvl1pPr>
              <a:defRPr/>
            </a:lvl1pPr>
          </a:lstStyle>
          <a:p>
            <a:pPr>
              <a:defRPr/>
            </a:pPr>
            <a:endParaRPr lang="fr-FR"/>
          </a:p>
        </p:txBody>
      </p:sp>
      <p:sp>
        <p:nvSpPr>
          <p:cNvPr id="6" name="Slide Number Placeholder 5">
            <a:extLst>
              <a:ext uri="{FF2B5EF4-FFF2-40B4-BE49-F238E27FC236}">
                <a16:creationId xmlns:a16="http://schemas.microsoft.com/office/drawing/2014/main" id="{B3A09CD4-13F2-634D-ABC7-114E12E90F5A}"/>
              </a:ext>
            </a:extLst>
          </p:cNvPr>
          <p:cNvSpPr>
            <a:spLocks noGrp="1"/>
          </p:cNvSpPr>
          <p:nvPr>
            <p:ph type="sldNum" sz="quarter" idx="12"/>
          </p:nvPr>
        </p:nvSpPr>
        <p:spPr/>
        <p:txBody>
          <a:bodyPr/>
          <a:lstStyle>
            <a:lvl1pPr>
              <a:defRPr/>
            </a:lvl1pPr>
          </a:lstStyle>
          <a:p>
            <a:pPr>
              <a:defRPr/>
            </a:pPr>
            <a:fld id="{488C676A-A7B9-B048-8D47-7000E8D054E1}" type="slidenum">
              <a:rPr lang="fr-FR"/>
              <a:pPr>
                <a:defRPr/>
              </a:pPr>
              <a:t>‹#›</a:t>
            </a:fld>
            <a:endParaRPr lang="fr-FR"/>
          </a:p>
        </p:txBody>
      </p:sp>
    </p:spTree>
    <p:extLst>
      <p:ext uri="{BB962C8B-B14F-4D97-AF65-F5344CB8AC3E}">
        <p14:creationId xmlns:p14="http://schemas.microsoft.com/office/powerpoint/2010/main" val="3270307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A66D36F-A568-164F-A77D-58C8D283C6FC}"/>
              </a:ext>
            </a:extLst>
          </p:cNvPr>
          <p:cNvSpPr>
            <a:spLocks noGrp="1"/>
          </p:cNvSpPr>
          <p:nvPr>
            <p:ph type="dt" sz="half" idx="10"/>
          </p:nvPr>
        </p:nvSpPr>
        <p:spPr/>
        <p:txBody>
          <a:bodyPr/>
          <a:lstStyle>
            <a:lvl1pPr>
              <a:defRPr/>
            </a:lvl1pPr>
          </a:lstStyle>
          <a:p>
            <a:pPr>
              <a:defRPr/>
            </a:pPr>
            <a:fld id="{2BCDCF86-5220-2248-ACFF-8CAEEF65B1C5}" type="datetimeFigureOut">
              <a:rPr lang="fr-FR"/>
              <a:pPr>
                <a:defRPr/>
              </a:pPr>
              <a:t>16/03/2022</a:t>
            </a:fld>
            <a:endParaRPr lang="fr-FR"/>
          </a:p>
        </p:txBody>
      </p:sp>
      <p:sp>
        <p:nvSpPr>
          <p:cNvPr id="5" name="Footer Placeholder 4">
            <a:extLst>
              <a:ext uri="{FF2B5EF4-FFF2-40B4-BE49-F238E27FC236}">
                <a16:creationId xmlns:a16="http://schemas.microsoft.com/office/drawing/2014/main" id="{B54ADEF8-E9EB-5146-8EF5-6A5510C1A13F}"/>
              </a:ext>
            </a:extLst>
          </p:cNvPr>
          <p:cNvSpPr>
            <a:spLocks noGrp="1"/>
          </p:cNvSpPr>
          <p:nvPr>
            <p:ph type="ftr" sz="quarter" idx="11"/>
          </p:nvPr>
        </p:nvSpPr>
        <p:spPr/>
        <p:txBody>
          <a:bodyPr/>
          <a:lstStyle>
            <a:lvl1pPr>
              <a:defRPr/>
            </a:lvl1pPr>
          </a:lstStyle>
          <a:p>
            <a:pPr>
              <a:defRPr/>
            </a:pPr>
            <a:endParaRPr lang="fr-FR"/>
          </a:p>
        </p:txBody>
      </p:sp>
      <p:sp>
        <p:nvSpPr>
          <p:cNvPr id="6" name="Slide Number Placeholder 5">
            <a:extLst>
              <a:ext uri="{FF2B5EF4-FFF2-40B4-BE49-F238E27FC236}">
                <a16:creationId xmlns:a16="http://schemas.microsoft.com/office/drawing/2014/main" id="{819D39D8-1528-CB40-8EB1-A862CA8484D7}"/>
              </a:ext>
            </a:extLst>
          </p:cNvPr>
          <p:cNvSpPr>
            <a:spLocks noGrp="1"/>
          </p:cNvSpPr>
          <p:nvPr>
            <p:ph type="sldNum" sz="quarter" idx="12"/>
          </p:nvPr>
        </p:nvSpPr>
        <p:spPr/>
        <p:txBody>
          <a:bodyPr/>
          <a:lstStyle>
            <a:lvl1pPr>
              <a:defRPr/>
            </a:lvl1pPr>
          </a:lstStyle>
          <a:p>
            <a:pPr>
              <a:defRPr/>
            </a:pPr>
            <a:fld id="{FCF1237A-4C9F-0548-A1D6-211F3517490A}" type="slidenum">
              <a:rPr lang="fr-FR"/>
              <a:pPr>
                <a:defRPr/>
              </a:pPr>
              <a:t>‹#›</a:t>
            </a:fld>
            <a:endParaRPr lang="fr-FR"/>
          </a:p>
        </p:txBody>
      </p:sp>
    </p:spTree>
    <p:extLst>
      <p:ext uri="{BB962C8B-B14F-4D97-AF65-F5344CB8AC3E}">
        <p14:creationId xmlns:p14="http://schemas.microsoft.com/office/powerpoint/2010/main" val="742340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ED55493-4A94-FF47-BF9E-FC78157BA49B}"/>
              </a:ext>
            </a:extLst>
          </p:cNvPr>
          <p:cNvSpPr>
            <a:spLocks noGrp="1"/>
          </p:cNvSpPr>
          <p:nvPr>
            <p:ph type="dt" sz="half" idx="10"/>
          </p:nvPr>
        </p:nvSpPr>
        <p:spPr/>
        <p:txBody>
          <a:bodyPr/>
          <a:lstStyle>
            <a:lvl1pPr>
              <a:defRPr/>
            </a:lvl1pPr>
          </a:lstStyle>
          <a:p>
            <a:pPr>
              <a:defRPr/>
            </a:pPr>
            <a:fld id="{1B8FE456-2DFA-F84F-8067-8865C2ED7910}" type="datetimeFigureOut">
              <a:rPr lang="fr-FR"/>
              <a:pPr>
                <a:defRPr/>
              </a:pPr>
              <a:t>16/03/2022</a:t>
            </a:fld>
            <a:endParaRPr lang="fr-FR"/>
          </a:p>
        </p:txBody>
      </p:sp>
      <p:sp>
        <p:nvSpPr>
          <p:cNvPr id="5" name="Footer Placeholder 4">
            <a:extLst>
              <a:ext uri="{FF2B5EF4-FFF2-40B4-BE49-F238E27FC236}">
                <a16:creationId xmlns:a16="http://schemas.microsoft.com/office/drawing/2014/main" id="{2A9C0AA1-F8F0-6F47-B9B4-A1C0563785BD}"/>
              </a:ext>
            </a:extLst>
          </p:cNvPr>
          <p:cNvSpPr>
            <a:spLocks noGrp="1"/>
          </p:cNvSpPr>
          <p:nvPr>
            <p:ph type="ftr" sz="quarter" idx="11"/>
          </p:nvPr>
        </p:nvSpPr>
        <p:spPr/>
        <p:txBody>
          <a:bodyPr/>
          <a:lstStyle>
            <a:lvl1pPr>
              <a:defRPr/>
            </a:lvl1pPr>
          </a:lstStyle>
          <a:p>
            <a:pPr>
              <a:defRPr/>
            </a:pPr>
            <a:endParaRPr lang="fr-FR"/>
          </a:p>
        </p:txBody>
      </p:sp>
      <p:sp>
        <p:nvSpPr>
          <p:cNvPr id="6" name="Slide Number Placeholder 5">
            <a:extLst>
              <a:ext uri="{FF2B5EF4-FFF2-40B4-BE49-F238E27FC236}">
                <a16:creationId xmlns:a16="http://schemas.microsoft.com/office/drawing/2014/main" id="{039FFE03-DB48-3F41-BB3A-CEF8AFF9A365}"/>
              </a:ext>
            </a:extLst>
          </p:cNvPr>
          <p:cNvSpPr>
            <a:spLocks noGrp="1"/>
          </p:cNvSpPr>
          <p:nvPr>
            <p:ph type="sldNum" sz="quarter" idx="12"/>
          </p:nvPr>
        </p:nvSpPr>
        <p:spPr/>
        <p:txBody>
          <a:bodyPr/>
          <a:lstStyle>
            <a:lvl1pPr>
              <a:defRPr/>
            </a:lvl1pPr>
          </a:lstStyle>
          <a:p>
            <a:pPr>
              <a:defRPr/>
            </a:pPr>
            <a:fld id="{B3B82CCB-ECAF-4641-8239-08B4CC73E56F}" type="slidenum">
              <a:rPr lang="fr-FR"/>
              <a:pPr>
                <a:defRPr/>
              </a:pPr>
              <a:t>‹#›</a:t>
            </a:fld>
            <a:endParaRPr lang="fr-FR"/>
          </a:p>
        </p:txBody>
      </p:sp>
    </p:spTree>
    <p:extLst>
      <p:ext uri="{BB962C8B-B14F-4D97-AF65-F5344CB8AC3E}">
        <p14:creationId xmlns:p14="http://schemas.microsoft.com/office/powerpoint/2010/main" val="3784206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31E842C-FEC7-C643-85B2-FA6C1FF97BC5}"/>
              </a:ext>
            </a:extLst>
          </p:cNvPr>
          <p:cNvSpPr>
            <a:spLocks noGrp="1"/>
          </p:cNvSpPr>
          <p:nvPr>
            <p:ph type="dt" sz="half" idx="10"/>
          </p:nvPr>
        </p:nvSpPr>
        <p:spPr/>
        <p:txBody>
          <a:bodyPr/>
          <a:lstStyle>
            <a:lvl1pPr>
              <a:defRPr/>
            </a:lvl1pPr>
          </a:lstStyle>
          <a:p>
            <a:pPr>
              <a:defRPr/>
            </a:pPr>
            <a:fld id="{576A2D1B-1CFC-F74D-8D81-819B127F98DF}" type="datetimeFigureOut">
              <a:rPr lang="fr-FR"/>
              <a:pPr>
                <a:defRPr/>
              </a:pPr>
              <a:t>16/03/2022</a:t>
            </a:fld>
            <a:endParaRPr lang="fr-FR"/>
          </a:p>
        </p:txBody>
      </p:sp>
      <p:sp>
        <p:nvSpPr>
          <p:cNvPr id="5" name="Footer Placeholder 4">
            <a:extLst>
              <a:ext uri="{FF2B5EF4-FFF2-40B4-BE49-F238E27FC236}">
                <a16:creationId xmlns:a16="http://schemas.microsoft.com/office/drawing/2014/main" id="{52BB77BE-238F-EA45-AD64-0B753965081F}"/>
              </a:ext>
            </a:extLst>
          </p:cNvPr>
          <p:cNvSpPr>
            <a:spLocks noGrp="1"/>
          </p:cNvSpPr>
          <p:nvPr>
            <p:ph type="ftr" sz="quarter" idx="11"/>
          </p:nvPr>
        </p:nvSpPr>
        <p:spPr/>
        <p:txBody>
          <a:bodyPr/>
          <a:lstStyle>
            <a:lvl1pPr>
              <a:defRPr/>
            </a:lvl1pPr>
          </a:lstStyle>
          <a:p>
            <a:pPr>
              <a:defRPr/>
            </a:pPr>
            <a:endParaRPr lang="fr-FR"/>
          </a:p>
        </p:txBody>
      </p:sp>
      <p:sp>
        <p:nvSpPr>
          <p:cNvPr id="6" name="Slide Number Placeholder 5">
            <a:extLst>
              <a:ext uri="{FF2B5EF4-FFF2-40B4-BE49-F238E27FC236}">
                <a16:creationId xmlns:a16="http://schemas.microsoft.com/office/drawing/2014/main" id="{1A00DB98-E09E-B143-BDE1-225DA2B03C39}"/>
              </a:ext>
            </a:extLst>
          </p:cNvPr>
          <p:cNvSpPr>
            <a:spLocks noGrp="1"/>
          </p:cNvSpPr>
          <p:nvPr>
            <p:ph type="sldNum" sz="quarter" idx="12"/>
          </p:nvPr>
        </p:nvSpPr>
        <p:spPr/>
        <p:txBody>
          <a:bodyPr/>
          <a:lstStyle>
            <a:lvl1pPr>
              <a:defRPr/>
            </a:lvl1pPr>
          </a:lstStyle>
          <a:p>
            <a:pPr>
              <a:defRPr/>
            </a:pPr>
            <a:fld id="{957ED668-525A-E74F-AFB8-CE3BD9FA14FF}" type="slidenum">
              <a:rPr lang="fr-FR"/>
              <a:pPr>
                <a:defRPr/>
              </a:pPr>
              <a:t>‹#›</a:t>
            </a:fld>
            <a:endParaRPr lang="fr-FR"/>
          </a:p>
        </p:txBody>
      </p:sp>
    </p:spTree>
    <p:extLst>
      <p:ext uri="{BB962C8B-B14F-4D97-AF65-F5344CB8AC3E}">
        <p14:creationId xmlns:p14="http://schemas.microsoft.com/office/powerpoint/2010/main" val="4054348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161C246-B941-D641-975F-1A8A5571C4A4}"/>
              </a:ext>
            </a:extLst>
          </p:cNvPr>
          <p:cNvSpPr>
            <a:spLocks noGrp="1"/>
          </p:cNvSpPr>
          <p:nvPr>
            <p:ph type="dt" sz="half" idx="10"/>
          </p:nvPr>
        </p:nvSpPr>
        <p:spPr/>
        <p:txBody>
          <a:bodyPr/>
          <a:lstStyle>
            <a:lvl1pPr>
              <a:defRPr/>
            </a:lvl1pPr>
          </a:lstStyle>
          <a:p>
            <a:pPr>
              <a:defRPr/>
            </a:pPr>
            <a:fld id="{ACA28DB3-1394-1944-97DD-6DE76DCF46F4}" type="datetimeFigureOut">
              <a:rPr lang="fr-FR"/>
              <a:pPr>
                <a:defRPr/>
              </a:pPr>
              <a:t>16/03/2022</a:t>
            </a:fld>
            <a:endParaRPr lang="fr-FR"/>
          </a:p>
        </p:txBody>
      </p:sp>
      <p:sp>
        <p:nvSpPr>
          <p:cNvPr id="5" name="Footer Placeholder 4">
            <a:extLst>
              <a:ext uri="{FF2B5EF4-FFF2-40B4-BE49-F238E27FC236}">
                <a16:creationId xmlns:a16="http://schemas.microsoft.com/office/drawing/2014/main" id="{2F902A10-AEB6-B04D-9854-559144957ABE}"/>
              </a:ext>
            </a:extLst>
          </p:cNvPr>
          <p:cNvSpPr>
            <a:spLocks noGrp="1"/>
          </p:cNvSpPr>
          <p:nvPr>
            <p:ph type="ftr" sz="quarter" idx="11"/>
          </p:nvPr>
        </p:nvSpPr>
        <p:spPr/>
        <p:txBody>
          <a:bodyPr/>
          <a:lstStyle>
            <a:lvl1pPr>
              <a:defRPr/>
            </a:lvl1pPr>
          </a:lstStyle>
          <a:p>
            <a:pPr>
              <a:defRPr/>
            </a:pPr>
            <a:endParaRPr lang="fr-FR"/>
          </a:p>
        </p:txBody>
      </p:sp>
      <p:sp>
        <p:nvSpPr>
          <p:cNvPr id="6" name="Slide Number Placeholder 5">
            <a:extLst>
              <a:ext uri="{FF2B5EF4-FFF2-40B4-BE49-F238E27FC236}">
                <a16:creationId xmlns:a16="http://schemas.microsoft.com/office/drawing/2014/main" id="{0BB164E3-49DD-A247-A5A6-D75860B7C9BC}"/>
              </a:ext>
            </a:extLst>
          </p:cNvPr>
          <p:cNvSpPr>
            <a:spLocks noGrp="1"/>
          </p:cNvSpPr>
          <p:nvPr>
            <p:ph type="sldNum" sz="quarter" idx="12"/>
          </p:nvPr>
        </p:nvSpPr>
        <p:spPr/>
        <p:txBody>
          <a:bodyPr/>
          <a:lstStyle>
            <a:lvl1pPr>
              <a:defRPr/>
            </a:lvl1pPr>
          </a:lstStyle>
          <a:p>
            <a:pPr>
              <a:defRPr/>
            </a:pPr>
            <a:fld id="{1BE8FB59-6FA4-6C47-BB2D-5484A6678C0E}" type="slidenum">
              <a:rPr lang="fr-FR"/>
              <a:pPr>
                <a:defRPr/>
              </a:pPr>
              <a:t>‹#›</a:t>
            </a:fld>
            <a:endParaRPr lang="fr-FR"/>
          </a:p>
        </p:txBody>
      </p:sp>
    </p:spTree>
    <p:extLst>
      <p:ext uri="{BB962C8B-B14F-4D97-AF65-F5344CB8AC3E}">
        <p14:creationId xmlns:p14="http://schemas.microsoft.com/office/powerpoint/2010/main" val="1047416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8135BA65-DC1A-B643-996B-9915E4B064C2}"/>
              </a:ext>
            </a:extLst>
          </p:cNvPr>
          <p:cNvSpPr>
            <a:spLocks noGrp="1"/>
          </p:cNvSpPr>
          <p:nvPr>
            <p:ph type="dt" sz="half" idx="10"/>
          </p:nvPr>
        </p:nvSpPr>
        <p:spPr/>
        <p:txBody>
          <a:bodyPr/>
          <a:lstStyle>
            <a:lvl1pPr>
              <a:defRPr/>
            </a:lvl1pPr>
          </a:lstStyle>
          <a:p>
            <a:pPr>
              <a:defRPr/>
            </a:pPr>
            <a:fld id="{2B009A86-B32D-2F4E-9297-255CB1DC74FE}" type="datetimeFigureOut">
              <a:rPr lang="fr-FR"/>
              <a:pPr>
                <a:defRPr/>
              </a:pPr>
              <a:t>16/03/2022</a:t>
            </a:fld>
            <a:endParaRPr lang="fr-FR"/>
          </a:p>
        </p:txBody>
      </p:sp>
      <p:sp>
        <p:nvSpPr>
          <p:cNvPr id="6" name="Footer Placeholder 4">
            <a:extLst>
              <a:ext uri="{FF2B5EF4-FFF2-40B4-BE49-F238E27FC236}">
                <a16:creationId xmlns:a16="http://schemas.microsoft.com/office/drawing/2014/main" id="{15D31006-9EC9-C94D-BB37-6523FD16CB30}"/>
              </a:ext>
            </a:extLst>
          </p:cNvPr>
          <p:cNvSpPr>
            <a:spLocks noGrp="1"/>
          </p:cNvSpPr>
          <p:nvPr>
            <p:ph type="ftr" sz="quarter" idx="11"/>
          </p:nvPr>
        </p:nvSpPr>
        <p:spPr/>
        <p:txBody>
          <a:bodyPr/>
          <a:lstStyle>
            <a:lvl1pPr>
              <a:defRPr/>
            </a:lvl1pPr>
          </a:lstStyle>
          <a:p>
            <a:pPr>
              <a:defRPr/>
            </a:pPr>
            <a:endParaRPr lang="fr-FR"/>
          </a:p>
        </p:txBody>
      </p:sp>
      <p:sp>
        <p:nvSpPr>
          <p:cNvPr id="7" name="Slide Number Placeholder 5">
            <a:extLst>
              <a:ext uri="{FF2B5EF4-FFF2-40B4-BE49-F238E27FC236}">
                <a16:creationId xmlns:a16="http://schemas.microsoft.com/office/drawing/2014/main" id="{ED83EA48-7123-464D-B1D0-6E48A5579EC9}"/>
              </a:ext>
            </a:extLst>
          </p:cNvPr>
          <p:cNvSpPr>
            <a:spLocks noGrp="1"/>
          </p:cNvSpPr>
          <p:nvPr>
            <p:ph type="sldNum" sz="quarter" idx="12"/>
          </p:nvPr>
        </p:nvSpPr>
        <p:spPr/>
        <p:txBody>
          <a:bodyPr/>
          <a:lstStyle>
            <a:lvl1pPr>
              <a:defRPr/>
            </a:lvl1pPr>
          </a:lstStyle>
          <a:p>
            <a:pPr>
              <a:defRPr/>
            </a:pPr>
            <a:fld id="{8987F787-2591-A04E-8182-1F343ACA712A}" type="slidenum">
              <a:rPr lang="fr-FR"/>
              <a:pPr>
                <a:defRPr/>
              </a:pPr>
              <a:t>‹#›</a:t>
            </a:fld>
            <a:endParaRPr lang="fr-FR"/>
          </a:p>
        </p:txBody>
      </p:sp>
    </p:spTree>
    <p:extLst>
      <p:ext uri="{BB962C8B-B14F-4D97-AF65-F5344CB8AC3E}">
        <p14:creationId xmlns:p14="http://schemas.microsoft.com/office/powerpoint/2010/main" val="3043917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E0FFC193-A573-7A4A-BC98-B26F36DE0E9C}"/>
              </a:ext>
            </a:extLst>
          </p:cNvPr>
          <p:cNvSpPr>
            <a:spLocks noGrp="1"/>
          </p:cNvSpPr>
          <p:nvPr>
            <p:ph type="dt" sz="half" idx="10"/>
          </p:nvPr>
        </p:nvSpPr>
        <p:spPr/>
        <p:txBody>
          <a:bodyPr/>
          <a:lstStyle>
            <a:lvl1pPr>
              <a:defRPr/>
            </a:lvl1pPr>
          </a:lstStyle>
          <a:p>
            <a:pPr>
              <a:defRPr/>
            </a:pPr>
            <a:fld id="{C20CCBD8-5B99-5743-9F36-1BFF926E2C15}" type="datetimeFigureOut">
              <a:rPr lang="fr-FR"/>
              <a:pPr>
                <a:defRPr/>
              </a:pPr>
              <a:t>16/03/2022</a:t>
            </a:fld>
            <a:endParaRPr lang="fr-FR"/>
          </a:p>
        </p:txBody>
      </p:sp>
      <p:sp>
        <p:nvSpPr>
          <p:cNvPr id="8" name="Footer Placeholder 4">
            <a:extLst>
              <a:ext uri="{FF2B5EF4-FFF2-40B4-BE49-F238E27FC236}">
                <a16:creationId xmlns:a16="http://schemas.microsoft.com/office/drawing/2014/main" id="{19010DB8-4B5B-7D48-9270-1A21ACC32090}"/>
              </a:ext>
            </a:extLst>
          </p:cNvPr>
          <p:cNvSpPr>
            <a:spLocks noGrp="1"/>
          </p:cNvSpPr>
          <p:nvPr>
            <p:ph type="ftr" sz="quarter" idx="11"/>
          </p:nvPr>
        </p:nvSpPr>
        <p:spPr/>
        <p:txBody>
          <a:bodyPr/>
          <a:lstStyle>
            <a:lvl1pPr>
              <a:defRPr/>
            </a:lvl1pPr>
          </a:lstStyle>
          <a:p>
            <a:pPr>
              <a:defRPr/>
            </a:pPr>
            <a:endParaRPr lang="fr-FR"/>
          </a:p>
        </p:txBody>
      </p:sp>
      <p:sp>
        <p:nvSpPr>
          <p:cNvPr id="9" name="Slide Number Placeholder 5">
            <a:extLst>
              <a:ext uri="{FF2B5EF4-FFF2-40B4-BE49-F238E27FC236}">
                <a16:creationId xmlns:a16="http://schemas.microsoft.com/office/drawing/2014/main" id="{C5A1EED2-856E-FF44-999D-6F6092DE8E2D}"/>
              </a:ext>
            </a:extLst>
          </p:cNvPr>
          <p:cNvSpPr>
            <a:spLocks noGrp="1"/>
          </p:cNvSpPr>
          <p:nvPr>
            <p:ph type="sldNum" sz="quarter" idx="12"/>
          </p:nvPr>
        </p:nvSpPr>
        <p:spPr/>
        <p:txBody>
          <a:bodyPr/>
          <a:lstStyle>
            <a:lvl1pPr>
              <a:defRPr/>
            </a:lvl1pPr>
          </a:lstStyle>
          <a:p>
            <a:pPr>
              <a:defRPr/>
            </a:pPr>
            <a:fld id="{5A71B897-81A4-4949-877A-686C5C84C27C}" type="slidenum">
              <a:rPr lang="fr-FR"/>
              <a:pPr>
                <a:defRPr/>
              </a:pPr>
              <a:t>‹#›</a:t>
            </a:fld>
            <a:endParaRPr lang="fr-FR"/>
          </a:p>
        </p:txBody>
      </p:sp>
    </p:spTree>
    <p:extLst>
      <p:ext uri="{BB962C8B-B14F-4D97-AF65-F5344CB8AC3E}">
        <p14:creationId xmlns:p14="http://schemas.microsoft.com/office/powerpoint/2010/main" val="392856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8DB8A6A9-9449-1841-A7D8-849FD276F18B}"/>
              </a:ext>
            </a:extLst>
          </p:cNvPr>
          <p:cNvSpPr>
            <a:spLocks noGrp="1"/>
          </p:cNvSpPr>
          <p:nvPr>
            <p:ph type="dt" sz="half" idx="10"/>
          </p:nvPr>
        </p:nvSpPr>
        <p:spPr/>
        <p:txBody>
          <a:bodyPr/>
          <a:lstStyle>
            <a:lvl1pPr>
              <a:defRPr/>
            </a:lvl1pPr>
          </a:lstStyle>
          <a:p>
            <a:pPr>
              <a:defRPr/>
            </a:pPr>
            <a:fld id="{6E2C5920-B366-AC4E-96F0-70EB8CF47F81}" type="datetimeFigureOut">
              <a:rPr lang="fr-FR"/>
              <a:pPr>
                <a:defRPr/>
              </a:pPr>
              <a:t>16/03/2022</a:t>
            </a:fld>
            <a:endParaRPr lang="fr-FR"/>
          </a:p>
        </p:txBody>
      </p:sp>
      <p:sp>
        <p:nvSpPr>
          <p:cNvPr id="4" name="Footer Placeholder 4">
            <a:extLst>
              <a:ext uri="{FF2B5EF4-FFF2-40B4-BE49-F238E27FC236}">
                <a16:creationId xmlns:a16="http://schemas.microsoft.com/office/drawing/2014/main" id="{DB7A8EB0-CFED-4941-B1C1-6C8C9FAD7F05}"/>
              </a:ext>
            </a:extLst>
          </p:cNvPr>
          <p:cNvSpPr>
            <a:spLocks noGrp="1"/>
          </p:cNvSpPr>
          <p:nvPr>
            <p:ph type="ftr" sz="quarter" idx="11"/>
          </p:nvPr>
        </p:nvSpPr>
        <p:spPr/>
        <p:txBody>
          <a:bodyPr/>
          <a:lstStyle>
            <a:lvl1pPr>
              <a:defRPr/>
            </a:lvl1pPr>
          </a:lstStyle>
          <a:p>
            <a:pPr>
              <a:defRPr/>
            </a:pPr>
            <a:endParaRPr lang="fr-FR"/>
          </a:p>
        </p:txBody>
      </p:sp>
      <p:sp>
        <p:nvSpPr>
          <p:cNvPr id="5" name="Slide Number Placeholder 5">
            <a:extLst>
              <a:ext uri="{FF2B5EF4-FFF2-40B4-BE49-F238E27FC236}">
                <a16:creationId xmlns:a16="http://schemas.microsoft.com/office/drawing/2014/main" id="{4C6C5949-4165-E941-A999-B62F4C2B1A0A}"/>
              </a:ext>
            </a:extLst>
          </p:cNvPr>
          <p:cNvSpPr>
            <a:spLocks noGrp="1"/>
          </p:cNvSpPr>
          <p:nvPr>
            <p:ph type="sldNum" sz="quarter" idx="12"/>
          </p:nvPr>
        </p:nvSpPr>
        <p:spPr/>
        <p:txBody>
          <a:bodyPr/>
          <a:lstStyle>
            <a:lvl1pPr>
              <a:defRPr/>
            </a:lvl1pPr>
          </a:lstStyle>
          <a:p>
            <a:pPr>
              <a:defRPr/>
            </a:pPr>
            <a:fld id="{E34EB1D4-70F6-A44D-ADA1-3C7B8431ACE7}" type="slidenum">
              <a:rPr lang="fr-FR"/>
              <a:pPr>
                <a:defRPr/>
              </a:pPr>
              <a:t>‹#›</a:t>
            </a:fld>
            <a:endParaRPr lang="fr-FR"/>
          </a:p>
        </p:txBody>
      </p:sp>
    </p:spTree>
    <p:extLst>
      <p:ext uri="{BB962C8B-B14F-4D97-AF65-F5344CB8AC3E}">
        <p14:creationId xmlns:p14="http://schemas.microsoft.com/office/powerpoint/2010/main" val="4218831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61B57D9-9CE6-9148-809E-A7F98CFD130F}"/>
              </a:ext>
            </a:extLst>
          </p:cNvPr>
          <p:cNvSpPr>
            <a:spLocks noGrp="1"/>
          </p:cNvSpPr>
          <p:nvPr>
            <p:ph type="dt" sz="half" idx="10"/>
          </p:nvPr>
        </p:nvSpPr>
        <p:spPr/>
        <p:txBody>
          <a:bodyPr/>
          <a:lstStyle>
            <a:lvl1pPr>
              <a:defRPr/>
            </a:lvl1pPr>
          </a:lstStyle>
          <a:p>
            <a:pPr>
              <a:defRPr/>
            </a:pPr>
            <a:fld id="{95A47684-6DE4-E644-9C88-8455688FB436}" type="datetimeFigureOut">
              <a:rPr lang="fr-FR"/>
              <a:pPr>
                <a:defRPr/>
              </a:pPr>
              <a:t>16/03/2022</a:t>
            </a:fld>
            <a:endParaRPr lang="fr-FR"/>
          </a:p>
        </p:txBody>
      </p:sp>
      <p:sp>
        <p:nvSpPr>
          <p:cNvPr id="3" name="Footer Placeholder 4">
            <a:extLst>
              <a:ext uri="{FF2B5EF4-FFF2-40B4-BE49-F238E27FC236}">
                <a16:creationId xmlns:a16="http://schemas.microsoft.com/office/drawing/2014/main" id="{49A438B6-A9FE-7343-87BF-3F7DFC31CE48}"/>
              </a:ext>
            </a:extLst>
          </p:cNvPr>
          <p:cNvSpPr>
            <a:spLocks noGrp="1"/>
          </p:cNvSpPr>
          <p:nvPr>
            <p:ph type="ftr" sz="quarter" idx="11"/>
          </p:nvPr>
        </p:nvSpPr>
        <p:spPr/>
        <p:txBody>
          <a:bodyPr/>
          <a:lstStyle>
            <a:lvl1pPr>
              <a:defRPr/>
            </a:lvl1pPr>
          </a:lstStyle>
          <a:p>
            <a:pPr>
              <a:defRPr/>
            </a:pPr>
            <a:endParaRPr lang="fr-FR"/>
          </a:p>
        </p:txBody>
      </p:sp>
      <p:sp>
        <p:nvSpPr>
          <p:cNvPr id="4" name="Slide Number Placeholder 5">
            <a:extLst>
              <a:ext uri="{FF2B5EF4-FFF2-40B4-BE49-F238E27FC236}">
                <a16:creationId xmlns:a16="http://schemas.microsoft.com/office/drawing/2014/main" id="{68957693-1449-EA49-9C02-E23072669833}"/>
              </a:ext>
            </a:extLst>
          </p:cNvPr>
          <p:cNvSpPr>
            <a:spLocks noGrp="1"/>
          </p:cNvSpPr>
          <p:nvPr>
            <p:ph type="sldNum" sz="quarter" idx="12"/>
          </p:nvPr>
        </p:nvSpPr>
        <p:spPr/>
        <p:txBody>
          <a:bodyPr/>
          <a:lstStyle>
            <a:lvl1pPr>
              <a:defRPr/>
            </a:lvl1pPr>
          </a:lstStyle>
          <a:p>
            <a:pPr>
              <a:defRPr/>
            </a:pPr>
            <a:fld id="{4845A950-1D42-0B42-83C6-864E75AA05A3}" type="slidenum">
              <a:rPr lang="fr-FR"/>
              <a:pPr>
                <a:defRPr/>
              </a:pPr>
              <a:t>‹#›</a:t>
            </a:fld>
            <a:endParaRPr lang="fr-FR"/>
          </a:p>
        </p:txBody>
      </p:sp>
    </p:spTree>
    <p:extLst>
      <p:ext uri="{BB962C8B-B14F-4D97-AF65-F5344CB8AC3E}">
        <p14:creationId xmlns:p14="http://schemas.microsoft.com/office/powerpoint/2010/main" val="3426154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CA0C1EE9-534C-DD42-BF4F-5C4B16A107A8}"/>
              </a:ext>
            </a:extLst>
          </p:cNvPr>
          <p:cNvSpPr>
            <a:spLocks noGrp="1"/>
          </p:cNvSpPr>
          <p:nvPr>
            <p:ph type="dt" sz="half" idx="10"/>
          </p:nvPr>
        </p:nvSpPr>
        <p:spPr/>
        <p:txBody>
          <a:bodyPr/>
          <a:lstStyle>
            <a:lvl1pPr>
              <a:defRPr/>
            </a:lvl1pPr>
          </a:lstStyle>
          <a:p>
            <a:pPr>
              <a:defRPr/>
            </a:pPr>
            <a:fld id="{3CC0F40D-5D97-9B40-A9F5-6D4A179588CC}" type="datetimeFigureOut">
              <a:rPr lang="fr-FR"/>
              <a:pPr>
                <a:defRPr/>
              </a:pPr>
              <a:t>16/03/2022</a:t>
            </a:fld>
            <a:endParaRPr lang="fr-FR"/>
          </a:p>
        </p:txBody>
      </p:sp>
      <p:sp>
        <p:nvSpPr>
          <p:cNvPr id="6" name="Footer Placeholder 4">
            <a:extLst>
              <a:ext uri="{FF2B5EF4-FFF2-40B4-BE49-F238E27FC236}">
                <a16:creationId xmlns:a16="http://schemas.microsoft.com/office/drawing/2014/main" id="{35E03D46-2204-864B-BBB3-E6C2CBEADD4C}"/>
              </a:ext>
            </a:extLst>
          </p:cNvPr>
          <p:cNvSpPr>
            <a:spLocks noGrp="1"/>
          </p:cNvSpPr>
          <p:nvPr>
            <p:ph type="ftr" sz="quarter" idx="11"/>
          </p:nvPr>
        </p:nvSpPr>
        <p:spPr/>
        <p:txBody>
          <a:bodyPr/>
          <a:lstStyle>
            <a:lvl1pPr>
              <a:defRPr/>
            </a:lvl1pPr>
          </a:lstStyle>
          <a:p>
            <a:pPr>
              <a:defRPr/>
            </a:pPr>
            <a:endParaRPr lang="fr-FR"/>
          </a:p>
        </p:txBody>
      </p:sp>
      <p:sp>
        <p:nvSpPr>
          <p:cNvPr id="7" name="Slide Number Placeholder 5">
            <a:extLst>
              <a:ext uri="{FF2B5EF4-FFF2-40B4-BE49-F238E27FC236}">
                <a16:creationId xmlns:a16="http://schemas.microsoft.com/office/drawing/2014/main" id="{9E86B488-B076-C24E-A1EB-01038D45C0E0}"/>
              </a:ext>
            </a:extLst>
          </p:cNvPr>
          <p:cNvSpPr>
            <a:spLocks noGrp="1"/>
          </p:cNvSpPr>
          <p:nvPr>
            <p:ph type="sldNum" sz="quarter" idx="12"/>
          </p:nvPr>
        </p:nvSpPr>
        <p:spPr/>
        <p:txBody>
          <a:bodyPr/>
          <a:lstStyle>
            <a:lvl1pPr>
              <a:defRPr/>
            </a:lvl1pPr>
          </a:lstStyle>
          <a:p>
            <a:pPr>
              <a:defRPr/>
            </a:pPr>
            <a:fld id="{931D2EAE-41C1-7546-89C3-D4AD4818190B}" type="slidenum">
              <a:rPr lang="fr-FR"/>
              <a:pPr>
                <a:defRPr/>
              </a:pPr>
              <a:t>‹#›</a:t>
            </a:fld>
            <a:endParaRPr lang="fr-FR"/>
          </a:p>
        </p:txBody>
      </p:sp>
    </p:spTree>
    <p:extLst>
      <p:ext uri="{BB962C8B-B14F-4D97-AF65-F5344CB8AC3E}">
        <p14:creationId xmlns:p14="http://schemas.microsoft.com/office/powerpoint/2010/main" val="4252791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D911762E-9F8D-C24D-8CAC-BE73817651EE}"/>
              </a:ext>
            </a:extLst>
          </p:cNvPr>
          <p:cNvSpPr>
            <a:spLocks noGrp="1"/>
          </p:cNvSpPr>
          <p:nvPr>
            <p:ph type="dt" sz="half" idx="10"/>
          </p:nvPr>
        </p:nvSpPr>
        <p:spPr/>
        <p:txBody>
          <a:bodyPr/>
          <a:lstStyle>
            <a:lvl1pPr>
              <a:defRPr/>
            </a:lvl1pPr>
          </a:lstStyle>
          <a:p>
            <a:pPr>
              <a:defRPr/>
            </a:pPr>
            <a:fld id="{2642E5AD-2A86-1443-903F-860649278B3F}" type="datetimeFigureOut">
              <a:rPr lang="fr-FR"/>
              <a:pPr>
                <a:defRPr/>
              </a:pPr>
              <a:t>16/03/2022</a:t>
            </a:fld>
            <a:endParaRPr lang="fr-FR"/>
          </a:p>
        </p:txBody>
      </p:sp>
      <p:sp>
        <p:nvSpPr>
          <p:cNvPr id="6" name="Footer Placeholder 4">
            <a:extLst>
              <a:ext uri="{FF2B5EF4-FFF2-40B4-BE49-F238E27FC236}">
                <a16:creationId xmlns:a16="http://schemas.microsoft.com/office/drawing/2014/main" id="{404E78FD-0520-8746-852A-C4619A5B1A1E}"/>
              </a:ext>
            </a:extLst>
          </p:cNvPr>
          <p:cNvSpPr>
            <a:spLocks noGrp="1"/>
          </p:cNvSpPr>
          <p:nvPr>
            <p:ph type="ftr" sz="quarter" idx="11"/>
          </p:nvPr>
        </p:nvSpPr>
        <p:spPr/>
        <p:txBody>
          <a:bodyPr/>
          <a:lstStyle>
            <a:lvl1pPr>
              <a:defRPr/>
            </a:lvl1pPr>
          </a:lstStyle>
          <a:p>
            <a:pPr>
              <a:defRPr/>
            </a:pPr>
            <a:endParaRPr lang="fr-FR"/>
          </a:p>
        </p:txBody>
      </p:sp>
      <p:sp>
        <p:nvSpPr>
          <p:cNvPr id="7" name="Slide Number Placeholder 5">
            <a:extLst>
              <a:ext uri="{FF2B5EF4-FFF2-40B4-BE49-F238E27FC236}">
                <a16:creationId xmlns:a16="http://schemas.microsoft.com/office/drawing/2014/main" id="{89381E11-260F-4540-864F-C8B185598287}"/>
              </a:ext>
            </a:extLst>
          </p:cNvPr>
          <p:cNvSpPr>
            <a:spLocks noGrp="1"/>
          </p:cNvSpPr>
          <p:nvPr>
            <p:ph type="sldNum" sz="quarter" idx="12"/>
          </p:nvPr>
        </p:nvSpPr>
        <p:spPr/>
        <p:txBody>
          <a:bodyPr/>
          <a:lstStyle>
            <a:lvl1pPr>
              <a:defRPr/>
            </a:lvl1pPr>
          </a:lstStyle>
          <a:p>
            <a:pPr>
              <a:defRPr/>
            </a:pPr>
            <a:fld id="{6D6B83A5-2597-2F47-BF56-2EEC207DA8A9}" type="slidenum">
              <a:rPr lang="fr-FR"/>
              <a:pPr>
                <a:defRPr/>
              </a:pPr>
              <a:t>‹#›</a:t>
            </a:fld>
            <a:endParaRPr lang="fr-FR"/>
          </a:p>
        </p:txBody>
      </p:sp>
    </p:spTree>
    <p:extLst>
      <p:ext uri="{BB962C8B-B14F-4D97-AF65-F5344CB8AC3E}">
        <p14:creationId xmlns:p14="http://schemas.microsoft.com/office/powerpoint/2010/main" val="2913515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BFB84C6-1094-B341-BA84-CD48A194D089}"/>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p>
        </p:txBody>
      </p:sp>
      <p:sp>
        <p:nvSpPr>
          <p:cNvPr id="1027" name="Text Placeholder 2">
            <a:extLst>
              <a:ext uri="{FF2B5EF4-FFF2-40B4-BE49-F238E27FC236}">
                <a16:creationId xmlns:a16="http://schemas.microsoft.com/office/drawing/2014/main" id="{3367EE08-AA9E-3E4B-A6E4-1EE51AF5793A}"/>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t-IT"/>
              <a:t>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p>
        </p:txBody>
      </p:sp>
      <p:sp>
        <p:nvSpPr>
          <p:cNvPr id="4" name="Date Placeholder 3">
            <a:extLst>
              <a:ext uri="{FF2B5EF4-FFF2-40B4-BE49-F238E27FC236}">
                <a16:creationId xmlns:a16="http://schemas.microsoft.com/office/drawing/2014/main" id="{33C77796-5BF8-F84F-8196-52180A206784}"/>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426235C0-1EC7-174D-B308-08FE5C11E621}" type="datetimeFigureOut">
              <a:rPr lang="fr-FR"/>
              <a:pPr>
                <a:defRPr/>
              </a:pPr>
              <a:t>16/03/2022</a:t>
            </a:fld>
            <a:endParaRPr lang="fr-FR"/>
          </a:p>
        </p:txBody>
      </p:sp>
      <p:sp>
        <p:nvSpPr>
          <p:cNvPr id="5" name="Footer Placeholder 4">
            <a:extLst>
              <a:ext uri="{FF2B5EF4-FFF2-40B4-BE49-F238E27FC236}">
                <a16:creationId xmlns:a16="http://schemas.microsoft.com/office/drawing/2014/main" id="{C6B8D82C-4C3B-174D-8DA9-E34C4B1A03F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fr-FR"/>
          </a:p>
        </p:txBody>
      </p:sp>
      <p:sp>
        <p:nvSpPr>
          <p:cNvPr id="6" name="Slide Number Placeholder 5">
            <a:extLst>
              <a:ext uri="{FF2B5EF4-FFF2-40B4-BE49-F238E27FC236}">
                <a16:creationId xmlns:a16="http://schemas.microsoft.com/office/drawing/2014/main" id="{C4A9C844-B5DB-6044-B66F-75B4E8C4B6F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B8FAE16-BC05-3A42-8CB6-A86796C70C86}"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iovannipietrovitali@gmail.com"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mailto:giovannni.vitali@uvsq.f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tei-c.org/release/doc/tei-p5-doc/fr/html/ref-author.html" TargetMode="External"/><Relationship Id="rId7" Type="http://schemas.openxmlformats.org/officeDocument/2006/relationships/hyperlink" Target="https://www.tei-c.org/release/doc/tei-p5-doc/fr/html/ref-surname.html" TargetMode="External"/><Relationship Id="rId2" Type="http://schemas.openxmlformats.org/officeDocument/2006/relationships/hyperlink" Target="https://www.tei-c.org/release/doc/tei-p5-doc/fr/html/ref-title.html" TargetMode="External"/><Relationship Id="rId1" Type="http://schemas.openxmlformats.org/officeDocument/2006/relationships/slideLayout" Target="../slideLayouts/slideLayout2.xml"/><Relationship Id="rId6" Type="http://schemas.openxmlformats.org/officeDocument/2006/relationships/hyperlink" Target="https://www.tei-c.org/release/doc/tei-p5-doc/fr/html/ref-forename.html" TargetMode="External"/><Relationship Id="rId5" Type="http://schemas.openxmlformats.org/officeDocument/2006/relationships/hyperlink" Target="https://www.tei-c.org/release/doc/tei-p5-doc/fr/html/ref-persName.html" TargetMode="External"/><Relationship Id="rId4" Type="http://schemas.openxmlformats.org/officeDocument/2006/relationships/hyperlink" Target="https://www.tei-c.org/release/doc/tei-p5-doc/fr/html/ref-editor.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tei-c.org/release/doc/tei-p5-doc/fr/html/ref-body.html" TargetMode="External"/><Relationship Id="rId2" Type="http://schemas.openxmlformats.org/officeDocument/2006/relationships/hyperlink" Target="https://www.tei-c.org/release/doc/tei-p5-doc/fr/html/ref-l.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tei-c.org/release/doc/tei-p5-doc/fr/html/ref-bibl.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tei-c.org/release/doc/tei-p5-doc/fr/html/ref-editionStmt.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tei-c.org/release/doc/tei-p5-doc/fr/html/ref-publicationStmt.html"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tei-c.org/release/doc/tei-p5-doc/fr/html/ref-sourceDesc.html"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tei-c.org/release/doc/tei-p5-doc/fr/html/ref-msDesc.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tei-c.org/release/doc/tei-p5-doc/fr/html/ref-encodingDesc.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tei-c.org/release/doc/tei-p5-doc/fr/html/ref-profileDesc.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tei-c.org/release/doc/tei-p5-doc/fr/html/ref-revisionDesc.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mailto:giovannni.vitali@uvsq.fr" TargetMode="External"/><Relationship Id="rId4" Type="http://schemas.openxmlformats.org/officeDocument/2006/relationships/hyperlink" Target="mailto:giovannipietrovitali@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tei-c.org/release/doc/tei-p5-doc/fr/html/ref-teiHeader.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tei-c.org/ns/1.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tei-c.org/release/doc/tei-p5-doc/fr/html/ref-publicationStmt.html" TargetMode="External"/><Relationship Id="rId2" Type="http://schemas.openxmlformats.org/officeDocument/2006/relationships/hyperlink" Target="https://www.tei-c.org/release/doc/tei-p5-doc/fr/html/ref-titleStmt.html" TargetMode="External"/><Relationship Id="rId1" Type="http://schemas.openxmlformats.org/officeDocument/2006/relationships/slideLayout" Target="../slideLayouts/slideLayout2.xml"/><Relationship Id="rId4" Type="http://schemas.openxmlformats.org/officeDocument/2006/relationships/hyperlink" Target="https://www.tei-c.org/release/doc/tei-p5-doc/fr/html/ref-sourceDesc.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re 1">
            <a:extLst>
              <a:ext uri="{FF2B5EF4-FFF2-40B4-BE49-F238E27FC236}">
                <a16:creationId xmlns:a16="http://schemas.microsoft.com/office/drawing/2014/main" id="{123043ED-2AF0-744E-8E61-78876C3D7E52}"/>
              </a:ext>
            </a:extLst>
          </p:cNvPr>
          <p:cNvSpPr>
            <a:spLocks noGrp="1" noChangeArrowheads="1"/>
          </p:cNvSpPr>
          <p:nvPr>
            <p:ph type="ctrTitle"/>
          </p:nvPr>
        </p:nvSpPr>
        <p:spPr/>
        <p:txBody>
          <a:bodyPr/>
          <a:lstStyle/>
          <a:p>
            <a:pPr eaLnBrk="1" hangingPunct="1"/>
            <a:r>
              <a:rPr lang="it" dirty="0"/>
              <a:t>TEI_Header</a:t>
            </a:r>
            <a:endParaRPr lang="fr-FR" altLang="fr-FR" dirty="0"/>
          </a:p>
        </p:txBody>
      </p:sp>
      <p:sp>
        <p:nvSpPr>
          <p:cNvPr id="14338" name="Sous-titre 2">
            <a:extLst>
              <a:ext uri="{FF2B5EF4-FFF2-40B4-BE49-F238E27FC236}">
                <a16:creationId xmlns:a16="http://schemas.microsoft.com/office/drawing/2014/main" id="{1C7112FC-2221-B34A-B46B-A60E5D870A0B}"/>
              </a:ext>
            </a:extLst>
          </p:cNvPr>
          <p:cNvSpPr>
            <a:spLocks noGrp="1" noChangeArrowheads="1"/>
          </p:cNvSpPr>
          <p:nvPr>
            <p:ph type="subTitle" idx="1"/>
          </p:nvPr>
        </p:nvSpPr>
        <p:spPr>
          <a:xfrm>
            <a:off x="844550" y="3602038"/>
            <a:ext cx="7772400" cy="1095375"/>
          </a:xfrm>
        </p:spPr>
        <p:txBody>
          <a:bodyPr/>
          <a:lstStyle/>
          <a:p>
            <a:pPr eaLnBrk="1" hangingPunct="1"/>
            <a:r>
              <a:rPr lang="en-GB" altLang="it-IT"/>
              <a:t> </a:t>
            </a:r>
            <a:r>
              <a:rPr lang="fr-FR" altLang="it-IT"/>
              <a:t>Giovanni Pietro Vitali</a:t>
            </a:r>
          </a:p>
          <a:p>
            <a:pPr eaLnBrk="1" hangingPunct="1"/>
            <a:r>
              <a:rPr lang="fr-FR" altLang="it-IT">
                <a:hlinkClick r:id="rId3"/>
              </a:rPr>
              <a:t>giovannipietrovitali@gmail.com</a:t>
            </a:r>
            <a:r>
              <a:rPr lang="fr-FR" altLang="it-IT"/>
              <a:t> | </a:t>
            </a:r>
            <a:r>
              <a:rPr lang="fr-FR" altLang="it-IT">
                <a:hlinkClick r:id="rId4"/>
              </a:rPr>
              <a:t>giovannni.vitali@uvsq.fr</a:t>
            </a:r>
            <a:r>
              <a:rPr lang="fr-FR" altLang="it-IT"/>
              <a:t> </a:t>
            </a:r>
          </a:p>
        </p:txBody>
      </p:sp>
      <p:sp>
        <p:nvSpPr>
          <p:cNvPr id="14339" name="Sous-titre 2">
            <a:extLst>
              <a:ext uri="{FF2B5EF4-FFF2-40B4-BE49-F238E27FC236}">
                <a16:creationId xmlns:a16="http://schemas.microsoft.com/office/drawing/2014/main" id="{9875EF48-5626-9C4A-B892-950F1A0F3F51}"/>
              </a:ext>
            </a:extLst>
          </p:cNvPr>
          <p:cNvSpPr txBox="1">
            <a:spLocks noChangeArrowheads="1"/>
          </p:cNvSpPr>
          <p:nvPr/>
        </p:nvSpPr>
        <p:spPr bwMode="auto">
          <a:xfrm>
            <a:off x="2757488" y="5583238"/>
            <a:ext cx="6386512"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defTabSz="914400" eaLnBrk="1" hangingPunct="1">
              <a:buFont typeface="Arial" panose="020B0604020202020204" pitchFamily="34" charset="0"/>
              <a:buNone/>
            </a:pPr>
            <a:r>
              <a:rPr lang="it-IT" altLang="it-IT" sz="2400" dirty="0" err="1"/>
              <a:t>Université</a:t>
            </a:r>
            <a:r>
              <a:rPr lang="it-IT" altLang="it-IT" sz="2400" dirty="0"/>
              <a:t> de Versailles Saint Quentin en </a:t>
            </a:r>
            <a:r>
              <a:rPr lang="it-IT" altLang="it-IT" sz="2400" dirty="0" err="1"/>
              <a:t>Yvelines</a:t>
            </a:r>
            <a:endParaRPr lang="it-IT" altLang="it-IT" sz="2400" dirty="0"/>
          </a:p>
          <a:p>
            <a:pPr algn="just" defTabSz="914400" eaLnBrk="1" hangingPunct="1">
              <a:buFont typeface="Arial" panose="020B0604020202020204" pitchFamily="34" charset="0"/>
              <a:buNone/>
            </a:pPr>
            <a:r>
              <a:rPr lang="it-IT" altLang="it-IT" sz="2400" dirty="0" err="1"/>
              <a:t>Université</a:t>
            </a:r>
            <a:r>
              <a:rPr lang="it-IT" altLang="it-IT" sz="2400" dirty="0"/>
              <a:t> Paris-</a:t>
            </a:r>
            <a:r>
              <a:rPr lang="it-IT" altLang="it-IT" sz="2400" dirty="0" err="1"/>
              <a:t>Saclay</a:t>
            </a:r>
            <a:endParaRPr lang="fr-FR" altLang="it-IT" sz="2400" dirty="0"/>
          </a:p>
        </p:txBody>
      </p:sp>
      <p:pic>
        <p:nvPicPr>
          <p:cNvPr id="14340" name="Picture 6">
            <a:extLst>
              <a:ext uri="{FF2B5EF4-FFF2-40B4-BE49-F238E27FC236}">
                <a16:creationId xmlns:a16="http://schemas.microsoft.com/office/drawing/2014/main" id="{8DAD2B6A-DE04-A744-B4C8-D797CDB08F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13" y="5583238"/>
            <a:ext cx="760412"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8">
            <a:extLst>
              <a:ext uri="{FF2B5EF4-FFF2-40B4-BE49-F238E27FC236}">
                <a16:creationId xmlns:a16="http://schemas.microsoft.com/office/drawing/2014/main" id="{202C2EFA-DEF8-A446-BBC6-169F635BDE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5388" y="5745163"/>
            <a:ext cx="147796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Immagine 7">
            <a:extLst>
              <a:ext uri="{FF2B5EF4-FFF2-40B4-BE49-F238E27FC236}">
                <a16:creationId xmlns:a16="http://schemas.microsoft.com/office/drawing/2014/main" id="{E1B0BAC5-AFD4-EA48-B54B-B49FD8157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175"/>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077908"/>
            <a:ext cx="7732514" cy="2800350"/>
            <a:chOff x="751495" y="2216435"/>
            <a:chExt cx="8248015" cy="2987040"/>
          </a:xfrm>
        </p:grpSpPr>
        <p:sp>
          <p:nvSpPr>
            <p:cNvPr id="3" name="object 3"/>
            <p:cNvSpPr/>
            <p:nvPr/>
          </p:nvSpPr>
          <p:spPr>
            <a:xfrm>
              <a:off x="756251" y="2221191"/>
              <a:ext cx="8238490" cy="2977515"/>
            </a:xfrm>
            <a:custGeom>
              <a:avLst/>
              <a:gdLst/>
              <a:ahLst/>
              <a:cxnLst/>
              <a:rect l="l" t="t" r="r" b="b"/>
              <a:pathLst>
                <a:path w="8238490" h="2977515">
                  <a:moveTo>
                    <a:pt x="8214128" y="2977443"/>
                  </a:moveTo>
                  <a:lnTo>
                    <a:pt x="23781" y="2977443"/>
                  </a:lnTo>
                  <a:lnTo>
                    <a:pt x="13377" y="2975956"/>
                  </a:lnTo>
                  <a:lnTo>
                    <a:pt x="5945" y="2971497"/>
                  </a:lnTo>
                  <a:lnTo>
                    <a:pt x="1486" y="2964065"/>
                  </a:lnTo>
                  <a:lnTo>
                    <a:pt x="0" y="2953661"/>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2953661"/>
                  </a:lnTo>
                  <a:lnTo>
                    <a:pt x="8236423" y="2964065"/>
                  </a:lnTo>
                  <a:lnTo>
                    <a:pt x="8231964" y="2971497"/>
                  </a:lnTo>
                  <a:lnTo>
                    <a:pt x="8224532" y="2975956"/>
                  </a:lnTo>
                  <a:lnTo>
                    <a:pt x="8214128" y="2977443"/>
                  </a:lnTo>
                  <a:close/>
                </a:path>
              </a:pathLst>
            </a:custGeom>
            <a:solidFill>
              <a:srgbClr val="F6F8F9"/>
            </a:solidFill>
          </p:spPr>
          <p:txBody>
            <a:bodyPr wrap="square" lIns="0" tIns="0" rIns="0" bIns="0" rtlCol="0"/>
            <a:lstStyle/>
            <a:p>
              <a:endParaRPr/>
            </a:p>
          </p:txBody>
        </p:sp>
        <p:sp>
          <p:nvSpPr>
            <p:cNvPr id="4" name="object 4"/>
            <p:cNvSpPr/>
            <p:nvPr/>
          </p:nvSpPr>
          <p:spPr>
            <a:xfrm>
              <a:off x="756251" y="2221191"/>
              <a:ext cx="8238490" cy="2977515"/>
            </a:xfrm>
            <a:custGeom>
              <a:avLst/>
              <a:gdLst/>
              <a:ahLst/>
              <a:cxnLst/>
              <a:rect l="l" t="t" r="r" b="b"/>
              <a:pathLst>
                <a:path w="8238490" h="2977515">
                  <a:moveTo>
                    <a:pt x="0" y="2953661"/>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2953661"/>
                  </a:lnTo>
                  <a:lnTo>
                    <a:pt x="8236423" y="2964065"/>
                  </a:lnTo>
                  <a:lnTo>
                    <a:pt x="8231964" y="2971497"/>
                  </a:lnTo>
                  <a:lnTo>
                    <a:pt x="8224532" y="2975956"/>
                  </a:lnTo>
                  <a:lnTo>
                    <a:pt x="8214128" y="2977443"/>
                  </a:lnTo>
                  <a:lnTo>
                    <a:pt x="23781" y="2977443"/>
                  </a:lnTo>
                  <a:lnTo>
                    <a:pt x="13377" y="2975956"/>
                  </a:lnTo>
                  <a:lnTo>
                    <a:pt x="5945" y="2971497"/>
                  </a:lnTo>
                  <a:lnTo>
                    <a:pt x="1486" y="2964065"/>
                  </a:lnTo>
                  <a:lnTo>
                    <a:pt x="0" y="2953661"/>
                  </a:lnTo>
                  <a:close/>
                </a:path>
              </a:pathLst>
            </a:custGeom>
            <a:ln w="9512">
              <a:solidFill>
                <a:srgbClr val="999999"/>
              </a:solidFill>
            </a:ln>
          </p:spPr>
          <p:txBody>
            <a:bodyPr wrap="square" lIns="0" tIns="0" rIns="0" bIns="0" rtlCol="0"/>
            <a:lstStyle/>
            <a:p>
              <a:endParaRPr/>
            </a:p>
          </p:txBody>
        </p:sp>
      </p:grpSp>
      <p:sp>
        <p:nvSpPr>
          <p:cNvPr id="5" name="object 5"/>
          <p:cNvSpPr txBox="1">
            <a:spLocks noGrp="1"/>
          </p:cNvSpPr>
          <p:nvPr>
            <p:ph type="title"/>
          </p:nvPr>
        </p:nvSpPr>
        <p:spPr>
          <a:xfrm>
            <a:off x="694114" y="207080"/>
            <a:ext cx="3006016"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2672" dirty="0">
                <a:latin typeface="+mn-lt"/>
                <a:cs typeface="Cambria"/>
              </a:rPr>
              <a:t>P</a:t>
            </a:r>
            <a:r>
              <a:rPr sz="2672" dirty="0">
                <a:latin typeface="+mn-lt"/>
                <a:cs typeface="Comic Sans MS"/>
              </a:rPr>
              <a:t>ourquoi? </a:t>
            </a:r>
            <a:r>
              <a:rPr sz="2672" dirty="0">
                <a:latin typeface="+mn-lt"/>
                <a:cs typeface="Cambria"/>
              </a:rPr>
              <a:t>P</a:t>
            </a:r>
            <a:r>
              <a:rPr sz="2672" dirty="0">
                <a:latin typeface="+mn-lt"/>
                <a:cs typeface="Comic Sans MS"/>
              </a:rPr>
              <a:t>arce que</a:t>
            </a:r>
          </a:p>
        </p:txBody>
      </p:sp>
      <p:sp>
        <p:nvSpPr>
          <p:cNvPr id="7" name="object 7"/>
          <p:cNvSpPr/>
          <p:nvPr/>
        </p:nvSpPr>
        <p:spPr>
          <a:xfrm>
            <a:off x="5945382" y="773310"/>
            <a:ext cx="1222177" cy="348258"/>
          </a:xfrm>
          <a:custGeom>
            <a:avLst/>
            <a:gdLst/>
            <a:ahLst/>
            <a:cxnLst/>
            <a:rect l="l" t="t" r="r" b="b"/>
            <a:pathLst>
              <a:path w="1303654" h="371475">
                <a:moveTo>
                  <a:pt x="1274688"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42453"/>
                </a:lnTo>
                <a:lnTo>
                  <a:pt x="1301442" y="354938"/>
                </a:lnTo>
                <a:lnTo>
                  <a:pt x="1296091" y="363856"/>
                </a:lnTo>
                <a:lnTo>
                  <a:pt x="1287173" y="369207"/>
                </a:lnTo>
                <a:lnTo>
                  <a:pt x="1274688" y="370991"/>
                </a:lnTo>
                <a:close/>
              </a:path>
            </a:pathLst>
          </a:custGeom>
          <a:solidFill>
            <a:srgbClr val="1B1F22">
              <a:alpha val="5097"/>
            </a:srgbClr>
          </a:solidFill>
        </p:spPr>
        <p:txBody>
          <a:bodyPr wrap="square" lIns="0" tIns="0" rIns="0" bIns="0" rtlCol="0"/>
          <a:lstStyle/>
          <a:p>
            <a:endParaRPr/>
          </a:p>
        </p:txBody>
      </p:sp>
      <p:sp>
        <p:nvSpPr>
          <p:cNvPr id="9" name="object 9"/>
          <p:cNvSpPr/>
          <p:nvPr/>
        </p:nvSpPr>
        <p:spPr>
          <a:xfrm>
            <a:off x="5422605" y="5834586"/>
            <a:ext cx="1148316" cy="320630"/>
          </a:xfrm>
          <a:custGeom>
            <a:avLst/>
            <a:gdLst/>
            <a:ahLst/>
            <a:cxnLst/>
            <a:rect l="l" t="t" r="r" b="b"/>
            <a:pathLst>
              <a:path w="1579245" h="371475">
                <a:moveTo>
                  <a:pt x="155055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550553" y="0"/>
                </a:lnTo>
                <a:lnTo>
                  <a:pt x="1563038" y="1783"/>
                </a:lnTo>
                <a:lnTo>
                  <a:pt x="1571956" y="7134"/>
                </a:lnTo>
                <a:lnTo>
                  <a:pt x="1577307" y="16052"/>
                </a:lnTo>
                <a:lnTo>
                  <a:pt x="1579091" y="28537"/>
                </a:lnTo>
                <a:lnTo>
                  <a:pt x="1579091" y="342453"/>
                </a:lnTo>
                <a:lnTo>
                  <a:pt x="1577307" y="354938"/>
                </a:lnTo>
                <a:lnTo>
                  <a:pt x="1571956" y="363856"/>
                </a:lnTo>
                <a:lnTo>
                  <a:pt x="1563038" y="369207"/>
                </a:lnTo>
                <a:lnTo>
                  <a:pt x="1550553" y="370991"/>
                </a:lnTo>
                <a:close/>
              </a:path>
            </a:pathLst>
          </a:custGeom>
          <a:solidFill>
            <a:srgbClr val="1B1F22">
              <a:alpha val="5097"/>
            </a:srgbClr>
          </a:solidFill>
        </p:spPr>
        <p:txBody>
          <a:bodyPr wrap="square" lIns="0" tIns="0" rIns="0" bIns="0" rtlCol="0"/>
          <a:lstStyle/>
          <a:p>
            <a:endParaRPr/>
          </a:p>
        </p:txBody>
      </p:sp>
      <p:sp>
        <p:nvSpPr>
          <p:cNvPr id="10" name="object 10"/>
          <p:cNvSpPr/>
          <p:nvPr/>
        </p:nvSpPr>
        <p:spPr>
          <a:xfrm>
            <a:off x="1962357" y="4962424"/>
            <a:ext cx="1250655" cy="419132"/>
          </a:xfrm>
          <a:custGeom>
            <a:avLst/>
            <a:gdLst/>
            <a:ahLst/>
            <a:cxnLst/>
            <a:rect l="l" t="t" r="r" b="b"/>
            <a:pathLst>
              <a:path w="1579245" h="371475">
                <a:moveTo>
                  <a:pt x="155055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550553" y="0"/>
                </a:lnTo>
                <a:lnTo>
                  <a:pt x="1563038" y="1783"/>
                </a:lnTo>
                <a:lnTo>
                  <a:pt x="1571956" y="7134"/>
                </a:lnTo>
                <a:lnTo>
                  <a:pt x="1577307" y="16052"/>
                </a:lnTo>
                <a:lnTo>
                  <a:pt x="1579091" y="28537"/>
                </a:lnTo>
                <a:lnTo>
                  <a:pt x="1579091" y="342453"/>
                </a:lnTo>
                <a:lnTo>
                  <a:pt x="1577307" y="354938"/>
                </a:lnTo>
                <a:lnTo>
                  <a:pt x="1571956" y="363856"/>
                </a:lnTo>
                <a:lnTo>
                  <a:pt x="1563038" y="369207"/>
                </a:lnTo>
                <a:lnTo>
                  <a:pt x="1550553" y="370991"/>
                </a:lnTo>
                <a:close/>
              </a:path>
            </a:pathLst>
          </a:custGeom>
          <a:solidFill>
            <a:srgbClr val="1B1F22">
              <a:alpha val="5097"/>
            </a:srgbClr>
          </a:solidFill>
        </p:spPr>
        <p:txBody>
          <a:bodyPr wrap="square" lIns="0" tIns="0" rIns="0" bIns="0" rtlCol="0"/>
          <a:lstStyle/>
          <a:p>
            <a:endParaRPr/>
          </a:p>
        </p:txBody>
      </p:sp>
      <p:sp>
        <p:nvSpPr>
          <p:cNvPr id="11" name="object 11"/>
          <p:cNvSpPr txBox="1"/>
          <p:nvPr/>
        </p:nvSpPr>
        <p:spPr>
          <a:xfrm>
            <a:off x="690933" y="763819"/>
            <a:ext cx="7645003" cy="5790278"/>
          </a:xfrm>
          <a:prstGeom prst="rect">
            <a:avLst/>
          </a:prstGeom>
        </p:spPr>
        <p:txBody>
          <a:bodyPr vert="horz" wrap="square" lIns="0" tIns="13691" rIns="0" bIns="0" rtlCol="0">
            <a:spAutoFit/>
          </a:bodyPr>
          <a:lstStyle/>
          <a:p>
            <a:pPr marL="11906" marR="108347">
              <a:lnSpc>
                <a:spcPts val="3019"/>
              </a:lnSpc>
              <a:spcBef>
                <a:spcPts val="107"/>
              </a:spcBef>
            </a:pPr>
            <a:r>
              <a:rPr sz="2438" dirty="0">
                <a:solidFill>
                  <a:srgbClr val="23292D"/>
                </a:solidFill>
                <a:latin typeface="+mn-lt"/>
                <a:cs typeface="Comic Sans MS"/>
              </a:rPr>
              <a:t>Parce qu'il s'agit de la version minimale de </a:t>
            </a:r>
            <a:r>
              <a:rPr sz="1734" dirty="0">
                <a:solidFill>
                  <a:srgbClr val="23292D"/>
                </a:solidFill>
                <a:latin typeface="+mn-lt"/>
                <a:cs typeface="Courier New"/>
              </a:rPr>
              <a:t>&lt;titleStmt&gt; </a:t>
            </a:r>
            <a:r>
              <a:rPr sz="2438" dirty="0">
                <a:solidFill>
                  <a:srgbClr val="23292D"/>
                </a:solidFill>
                <a:latin typeface="+mn-lt"/>
                <a:cs typeface="Comic Sans MS"/>
              </a:rPr>
              <a:t>, dans lequel  on peut ajouter d'autres informations que le simple </a:t>
            </a:r>
            <a:r>
              <a:rPr sz="1734" dirty="0">
                <a:solidFill>
                  <a:srgbClr val="23292D"/>
                </a:solidFill>
                <a:latin typeface="+mn-lt"/>
                <a:cs typeface="Courier New"/>
              </a:rPr>
              <a:t>&lt;title&gt;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a:t>
            </a:r>
            <a:r>
              <a:rPr sz="2438" dirty="0">
                <a:solidFill>
                  <a:srgbClr val="23292D"/>
                </a:solidFill>
                <a:latin typeface="+mn-lt"/>
                <a:cs typeface="Comic Sans MS"/>
              </a:rPr>
              <a:t>.</a:t>
            </a:r>
            <a:endParaRPr sz="2438" dirty="0">
              <a:latin typeface="+mn-lt"/>
              <a:cs typeface="Comic Sans MS"/>
            </a:endParaRPr>
          </a:p>
          <a:p>
            <a:pPr>
              <a:spcBef>
                <a:spcPts val="9"/>
              </a:spcBef>
            </a:pPr>
            <a:endParaRPr sz="1641" dirty="0">
              <a:latin typeface="Comic Sans MS"/>
              <a:cs typeface="Comic Sans MS"/>
            </a:endParaRPr>
          </a:p>
          <a:p>
            <a:pPr marL="163116">
              <a:lnSpc>
                <a:spcPts val="2025"/>
              </a:lnSpc>
              <a:spcBef>
                <a:spcPts val="5"/>
              </a:spcBef>
            </a:pPr>
            <a:r>
              <a:rPr sz="1734" dirty="0">
                <a:solidFill>
                  <a:srgbClr val="000080"/>
                </a:solidFill>
                <a:latin typeface="Courier New"/>
                <a:cs typeface="Courier New"/>
              </a:rPr>
              <a:t>&lt;titleStmt&gt;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&lt;title&gt;</a:t>
            </a:r>
            <a:r>
              <a:rPr sz="1734" dirty="0">
                <a:solidFill>
                  <a:srgbClr val="23292D"/>
                </a:solidFill>
                <a:latin typeface="Courier New"/>
                <a:cs typeface="Courier New"/>
              </a:rPr>
              <a:t>Encodage</a:t>
            </a:r>
            <a:r>
              <a:rPr sz="1734" spc="-14" dirty="0">
                <a:solidFill>
                  <a:srgbClr val="23292D"/>
                </a:solidFill>
                <a:latin typeface="Courier New"/>
                <a:cs typeface="Courier New"/>
              </a:rPr>
              <a:t> </a:t>
            </a:r>
            <a:r>
              <a:rPr sz="1734" dirty="0">
                <a:solidFill>
                  <a:srgbClr val="23292D"/>
                </a:solidFill>
                <a:latin typeface="Courier New"/>
                <a:cs typeface="Courier New"/>
              </a:rPr>
              <a:t>d'un</a:t>
            </a:r>
            <a:r>
              <a:rPr sz="1734" spc="-9" dirty="0">
                <a:solidFill>
                  <a:srgbClr val="23292D"/>
                </a:solidFill>
                <a:latin typeface="Courier New"/>
                <a:cs typeface="Courier New"/>
              </a:rPr>
              <a:t> </a:t>
            </a:r>
            <a:r>
              <a:rPr sz="1734" dirty="0">
                <a:solidFill>
                  <a:srgbClr val="23292D"/>
                </a:solidFill>
                <a:latin typeface="Courier New"/>
                <a:cs typeface="Courier New"/>
              </a:rPr>
              <a:t>poème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Lope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Vega</a:t>
            </a:r>
            <a:r>
              <a:rPr sz="1734" dirty="0">
                <a:solidFill>
                  <a:srgbClr val="000080"/>
                </a:solidFill>
                <a:latin typeface="Courier New"/>
                <a:cs typeface="Courier New"/>
              </a:rPr>
              <a:t>&lt;/title&gt;</a:t>
            </a:r>
            <a:endParaRPr sz="1734" dirty="0">
              <a:latin typeface="Courier New"/>
              <a:cs typeface="Courier New"/>
            </a:endParaRPr>
          </a:p>
          <a:p>
            <a:pPr marL="428030">
              <a:lnSpc>
                <a:spcPts val="1964"/>
              </a:lnSpc>
            </a:pPr>
            <a:r>
              <a:rPr sz="1734" dirty="0">
                <a:solidFill>
                  <a:srgbClr val="000080"/>
                </a:solidFill>
                <a:latin typeface="Courier New"/>
                <a:cs typeface="Courier New"/>
              </a:rPr>
              <a:t>&lt;author&gt;</a:t>
            </a:r>
            <a:r>
              <a:rPr sz="1734" dirty="0">
                <a:solidFill>
                  <a:srgbClr val="23292D"/>
                </a:solidFill>
                <a:latin typeface="Courier New"/>
                <a:cs typeface="Courier New"/>
              </a:rPr>
              <a:t>Lope</a:t>
            </a:r>
            <a:r>
              <a:rPr sz="1734" spc="-38" dirty="0">
                <a:solidFill>
                  <a:srgbClr val="23292D"/>
                </a:solidFill>
                <a:latin typeface="Courier New"/>
                <a:cs typeface="Courier New"/>
              </a:rPr>
              <a:t> </a:t>
            </a:r>
            <a:r>
              <a:rPr sz="1734" dirty="0">
                <a:solidFill>
                  <a:srgbClr val="23292D"/>
                </a:solidFill>
                <a:latin typeface="Courier New"/>
                <a:cs typeface="Courier New"/>
              </a:rPr>
              <a:t>de</a:t>
            </a:r>
            <a:r>
              <a:rPr sz="1734" spc="-33" dirty="0">
                <a:solidFill>
                  <a:srgbClr val="23292D"/>
                </a:solidFill>
                <a:latin typeface="Courier New"/>
                <a:cs typeface="Courier New"/>
              </a:rPr>
              <a:t> </a:t>
            </a:r>
            <a:r>
              <a:rPr sz="1734" dirty="0">
                <a:solidFill>
                  <a:srgbClr val="23292D"/>
                </a:solidFill>
                <a:latin typeface="Courier New"/>
                <a:cs typeface="Courier New"/>
              </a:rPr>
              <a:t>Vega</a:t>
            </a:r>
            <a:r>
              <a:rPr sz="1734" dirty="0">
                <a:solidFill>
                  <a:srgbClr val="000080"/>
                </a:solidFill>
                <a:latin typeface="Courier New"/>
                <a:cs typeface="Courier New"/>
              </a:rPr>
              <a:t>&lt;/author&gt;</a:t>
            </a:r>
            <a:endParaRPr sz="1734" dirty="0">
              <a:latin typeface="Courier New"/>
              <a:cs typeface="Courier New"/>
            </a:endParaRPr>
          </a:p>
          <a:p>
            <a:pPr marL="428030">
              <a:lnSpc>
                <a:spcPts val="1964"/>
              </a:lnSpc>
            </a:pPr>
            <a:r>
              <a:rPr sz="1734" dirty="0">
                <a:solidFill>
                  <a:srgbClr val="000080"/>
                </a:solidFill>
                <a:latin typeface="Courier New"/>
                <a:cs typeface="Courier New"/>
              </a:rPr>
              <a:t>&lt;editor&gt;</a:t>
            </a:r>
            <a:endParaRPr sz="1734" dirty="0">
              <a:latin typeface="Courier New"/>
              <a:cs typeface="Courier New"/>
            </a:endParaRPr>
          </a:p>
          <a:p>
            <a:pPr marL="692348">
              <a:lnSpc>
                <a:spcPts val="1964"/>
              </a:lnSpc>
            </a:pPr>
            <a:r>
              <a:rPr sz="1734" dirty="0">
                <a:solidFill>
                  <a:srgbClr val="000080"/>
                </a:solidFill>
                <a:latin typeface="Courier New"/>
                <a:cs typeface="Courier New"/>
              </a:rPr>
              <a:t>&lt;persName&gt;</a:t>
            </a:r>
            <a:endParaRPr sz="1734" dirty="0">
              <a:latin typeface="Courier New"/>
              <a:cs typeface="Courier New"/>
            </a:endParaRPr>
          </a:p>
          <a:p>
            <a:pPr marL="957263">
              <a:lnSpc>
                <a:spcPts val="1964"/>
              </a:lnSpc>
            </a:pPr>
            <a:r>
              <a:rPr sz="1734" dirty="0">
                <a:solidFill>
                  <a:srgbClr val="000080"/>
                </a:solidFill>
                <a:latin typeface="Courier New"/>
                <a:cs typeface="Courier New"/>
              </a:rPr>
              <a:t>&lt;forename&gt;</a:t>
            </a:r>
            <a:r>
              <a:rPr sz="1734" dirty="0">
                <a:solidFill>
                  <a:srgbClr val="23292D"/>
                </a:solidFill>
                <a:latin typeface="Courier New"/>
                <a:cs typeface="Courier New"/>
              </a:rPr>
              <a:t>Simon</a:t>
            </a:r>
            <a:r>
              <a:rPr sz="1734" dirty="0">
                <a:solidFill>
                  <a:srgbClr val="000080"/>
                </a:solidFill>
                <a:latin typeface="Courier New"/>
                <a:cs typeface="Courier New"/>
              </a:rPr>
              <a:t>&lt;/forename&gt;</a:t>
            </a:r>
            <a:endParaRPr sz="1734" dirty="0">
              <a:latin typeface="Courier New"/>
              <a:cs typeface="Courier New"/>
            </a:endParaRPr>
          </a:p>
          <a:p>
            <a:pPr marL="957263">
              <a:lnSpc>
                <a:spcPts val="1964"/>
              </a:lnSpc>
            </a:pPr>
            <a:r>
              <a:rPr sz="1734" dirty="0">
                <a:solidFill>
                  <a:srgbClr val="000080"/>
                </a:solidFill>
                <a:latin typeface="Courier New"/>
                <a:cs typeface="Courier New"/>
              </a:rPr>
              <a:t>&lt;surname&gt;</a:t>
            </a:r>
            <a:r>
              <a:rPr sz="1734" dirty="0">
                <a:solidFill>
                  <a:srgbClr val="23292D"/>
                </a:solidFill>
                <a:latin typeface="Courier New"/>
                <a:cs typeface="Courier New"/>
              </a:rPr>
              <a:t>Gabay</a:t>
            </a:r>
            <a:r>
              <a:rPr sz="1734" dirty="0">
                <a:solidFill>
                  <a:srgbClr val="000080"/>
                </a:solidFill>
                <a:latin typeface="Courier New"/>
                <a:cs typeface="Courier New"/>
              </a:rPr>
              <a:t>&lt;/surname&gt;</a:t>
            </a:r>
            <a:endParaRPr sz="1734" dirty="0">
              <a:latin typeface="Courier New"/>
              <a:cs typeface="Courier New"/>
            </a:endParaRPr>
          </a:p>
          <a:p>
            <a:pPr marL="692348">
              <a:lnSpc>
                <a:spcPts val="1964"/>
              </a:lnSpc>
            </a:pPr>
            <a:r>
              <a:rPr sz="1734" dirty="0">
                <a:solidFill>
                  <a:srgbClr val="000080"/>
                </a:solidFill>
                <a:latin typeface="Courier New"/>
                <a:cs typeface="Courier New"/>
              </a:rPr>
              <a:t>&lt;/persName&gt;</a:t>
            </a:r>
            <a:endParaRPr sz="1734" dirty="0">
              <a:latin typeface="Courier New"/>
              <a:cs typeface="Courier New"/>
            </a:endParaRPr>
          </a:p>
          <a:p>
            <a:pPr marL="428030">
              <a:lnSpc>
                <a:spcPts val="1964"/>
              </a:lnSpc>
            </a:pPr>
            <a:r>
              <a:rPr sz="1734" dirty="0">
                <a:solidFill>
                  <a:srgbClr val="000080"/>
                </a:solidFill>
                <a:latin typeface="Courier New"/>
                <a:cs typeface="Courier New"/>
              </a:rPr>
              <a:t>&lt;/editor&gt;</a:t>
            </a:r>
            <a:endParaRPr sz="1734" dirty="0">
              <a:latin typeface="Courier New"/>
              <a:cs typeface="Courier New"/>
            </a:endParaRPr>
          </a:p>
          <a:p>
            <a:pPr marL="163116">
              <a:lnSpc>
                <a:spcPts val="2025"/>
              </a:lnSpc>
            </a:pPr>
            <a:r>
              <a:rPr sz="1734" dirty="0">
                <a:solidFill>
                  <a:srgbClr val="000080"/>
                </a:solidFill>
                <a:latin typeface="Courier New"/>
                <a:cs typeface="Courier New"/>
              </a:rPr>
              <a:t>&lt;/titleStmt&gt;</a:t>
            </a:r>
            <a:endParaRPr sz="1734" dirty="0">
              <a:latin typeface="Courier New"/>
              <a:cs typeface="Courier New"/>
            </a:endParaRPr>
          </a:p>
          <a:p>
            <a:pPr>
              <a:spcBef>
                <a:spcPts val="23"/>
              </a:spcBef>
            </a:pPr>
            <a:endParaRPr sz="1922" dirty="0">
              <a:latin typeface="Courier New"/>
              <a:cs typeface="Courier New"/>
            </a:endParaRPr>
          </a:p>
          <a:p>
            <a:pPr marL="11906"/>
            <a:r>
              <a:rPr sz="2438" dirty="0">
                <a:solidFill>
                  <a:srgbClr val="23292D"/>
                </a:solidFill>
                <a:latin typeface="+mn-lt"/>
                <a:cs typeface="Comic Sans MS"/>
              </a:rPr>
              <a:t>Notons que </a:t>
            </a:r>
            <a:r>
              <a:rPr sz="1734" dirty="0">
                <a:solidFill>
                  <a:srgbClr val="23292D"/>
                </a:solidFill>
                <a:latin typeface="+mn-lt"/>
                <a:cs typeface="Courier New"/>
              </a:rPr>
              <a:t>&lt;author&gt; </a:t>
            </a:r>
            <a:r>
              <a:rPr sz="2438" dirty="0">
                <a:solidFill>
                  <a:srgbClr val="0366D5"/>
                </a:solidFill>
                <a:latin typeface="+mn-lt"/>
                <a:cs typeface="Cambria"/>
                <a:hlinkClick r:id="rId3"/>
              </a:rPr>
              <a:t>(</a:t>
            </a:r>
            <a:r>
              <a:rPr sz="2438" dirty="0">
                <a:solidFill>
                  <a:srgbClr val="0366D5"/>
                </a:solidFill>
                <a:latin typeface="+mn-lt"/>
                <a:cs typeface="Comic Sans MS"/>
                <a:hlinkClick r:id="rId3"/>
              </a:rPr>
              <a:t>cf. TEI</a:t>
            </a:r>
            <a:r>
              <a:rPr sz="2438" dirty="0">
                <a:solidFill>
                  <a:srgbClr val="0366D5"/>
                </a:solidFill>
                <a:latin typeface="+mn-lt"/>
                <a:cs typeface="Cambria"/>
                <a:hlinkClick r:id="rId3"/>
              </a:rPr>
              <a:t>) </a:t>
            </a:r>
            <a:r>
              <a:rPr sz="2438" dirty="0">
                <a:solidFill>
                  <a:srgbClr val="23292D"/>
                </a:solidFill>
                <a:latin typeface="+mn-lt"/>
                <a:cs typeface="Comic Sans MS"/>
              </a:rPr>
              <a:t>pourrait être lui aussi encodé comme</a:t>
            </a:r>
            <a:endParaRPr sz="2438" dirty="0">
              <a:latin typeface="+mn-lt"/>
              <a:cs typeface="Comic Sans MS"/>
            </a:endParaRPr>
          </a:p>
          <a:p>
            <a:pPr marL="11906" marR="4763" indent="79772">
              <a:lnSpc>
                <a:spcPct val="103200"/>
              </a:lnSpc>
            </a:pPr>
            <a:r>
              <a:rPr sz="1734" dirty="0">
                <a:solidFill>
                  <a:srgbClr val="23292D"/>
                </a:solidFill>
                <a:latin typeface="+mn-lt"/>
                <a:cs typeface="Courier New"/>
              </a:rPr>
              <a:t>&lt;editor&gt; </a:t>
            </a:r>
            <a:r>
              <a:rPr sz="2438" dirty="0">
                <a:solidFill>
                  <a:srgbClr val="0366D5"/>
                </a:solidFill>
                <a:latin typeface="+mn-lt"/>
                <a:cs typeface="Cambria"/>
                <a:hlinkClick r:id="rId4"/>
              </a:rPr>
              <a:t>(</a:t>
            </a:r>
            <a:r>
              <a:rPr sz="2438" dirty="0">
                <a:solidFill>
                  <a:srgbClr val="0366D5"/>
                </a:solidFill>
                <a:latin typeface="+mn-lt"/>
                <a:cs typeface="Comic Sans MS"/>
                <a:hlinkClick r:id="rId4"/>
              </a:rPr>
              <a:t>cf. TEI</a:t>
            </a:r>
            <a:r>
              <a:rPr sz="2438" dirty="0">
                <a:solidFill>
                  <a:srgbClr val="0366D5"/>
                </a:solidFill>
                <a:latin typeface="+mn-lt"/>
                <a:cs typeface="Cambria"/>
                <a:hlinkClick r:id="rId4"/>
              </a:rPr>
              <a:t>) </a:t>
            </a:r>
            <a:r>
              <a:rPr sz="2438" dirty="0">
                <a:solidFill>
                  <a:srgbClr val="23292D"/>
                </a:solidFill>
                <a:latin typeface="+mn-lt"/>
                <a:cs typeface="Comic Sans MS"/>
              </a:rPr>
              <a:t>avec </a:t>
            </a:r>
            <a:r>
              <a:rPr sz="1734" dirty="0">
                <a:solidFill>
                  <a:srgbClr val="23292D"/>
                </a:solidFill>
                <a:latin typeface="+mn-lt"/>
                <a:cs typeface="Courier New"/>
              </a:rPr>
              <a:t>&lt;persName&gt; </a:t>
            </a:r>
            <a:r>
              <a:rPr sz="2438" dirty="0">
                <a:solidFill>
                  <a:srgbClr val="0366D5"/>
                </a:solidFill>
                <a:latin typeface="+mn-lt"/>
                <a:cs typeface="Cambria"/>
                <a:hlinkClick r:id="rId5"/>
              </a:rPr>
              <a:t>(</a:t>
            </a:r>
            <a:r>
              <a:rPr sz="2438" dirty="0">
                <a:solidFill>
                  <a:srgbClr val="0366D5"/>
                </a:solidFill>
                <a:latin typeface="+mn-lt"/>
                <a:cs typeface="Comic Sans MS"/>
                <a:hlinkClick r:id="rId5"/>
              </a:rPr>
              <a:t>cf. TEI</a:t>
            </a:r>
            <a:r>
              <a:rPr sz="2438" dirty="0">
                <a:solidFill>
                  <a:srgbClr val="0366D5"/>
                </a:solidFill>
                <a:latin typeface="+mn-lt"/>
                <a:cs typeface="Cambria"/>
                <a:hlinkClick r:id="rId5"/>
              </a:rPr>
              <a:t>)</a:t>
            </a:r>
            <a:r>
              <a:rPr sz="2438" dirty="0">
                <a:solidFill>
                  <a:srgbClr val="23292D"/>
                </a:solidFill>
                <a:latin typeface="+mn-lt"/>
                <a:cs typeface="Comic Sans MS"/>
              </a:rPr>
              <a:t>, </a:t>
            </a:r>
            <a:r>
              <a:rPr sz="1734" dirty="0">
                <a:solidFill>
                  <a:srgbClr val="23292D"/>
                </a:solidFill>
                <a:latin typeface="+mn-lt"/>
                <a:cs typeface="Courier New"/>
              </a:rPr>
              <a:t>&lt;forename&gt; </a:t>
            </a:r>
            <a:r>
              <a:rPr sz="2438" dirty="0">
                <a:solidFill>
                  <a:srgbClr val="0366D5"/>
                </a:solidFill>
                <a:latin typeface="+mn-lt"/>
                <a:cs typeface="Cambria"/>
                <a:hlinkClick r:id="rId6"/>
              </a:rPr>
              <a:t>(</a:t>
            </a:r>
            <a:r>
              <a:rPr sz="2438" dirty="0">
                <a:solidFill>
                  <a:srgbClr val="0366D5"/>
                </a:solidFill>
                <a:latin typeface="+mn-lt"/>
                <a:cs typeface="Comic Sans MS"/>
                <a:hlinkClick r:id="rId6"/>
              </a:rPr>
              <a:t>cf. TEI</a:t>
            </a:r>
            <a:r>
              <a:rPr sz="2438" dirty="0">
                <a:solidFill>
                  <a:srgbClr val="0366D5"/>
                </a:solidFill>
                <a:latin typeface="+mn-lt"/>
                <a:cs typeface="Cambria"/>
                <a:hlinkClick r:id="rId6"/>
              </a:rPr>
              <a:t>) </a:t>
            </a:r>
            <a:r>
              <a:rPr sz="2438" dirty="0">
                <a:solidFill>
                  <a:srgbClr val="0366D5"/>
                </a:solidFill>
                <a:latin typeface="+mn-lt"/>
                <a:cs typeface="Cambria"/>
              </a:rPr>
              <a:t> </a:t>
            </a:r>
            <a:r>
              <a:rPr sz="2438" dirty="0">
                <a:solidFill>
                  <a:srgbClr val="23292D"/>
                </a:solidFill>
                <a:latin typeface="+mn-lt"/>
                <a:cs typeface="Comic Sans MS"/>
              </a:rPr>
              <a:t>et </a:t>
            </a:r>
            <a:r>
              <a:rPr sz="1734" dirty="0">
                <a:solidFill>
                  <a:srgbClr val="23292D"/>
                </a:solidFill>
                <a:latin typeface="+mn-lt"/>
                <a:cs typeface="Courier New"/>
              </a:rPr>
              <a:t>&lt;surname&gt; </a:t>
            </a:r>
            <a:r>
              <a:rPr sz="2438" dirty="0">
                <a:solidFill>
                  <a:srgbClr val="0366D5"/>
                </a:solidFill>
                <a:latin typeface="+mn-lt"/>
                <a:cs typeface="Cambria"/>
                <a:hlinkClick r:id="rId7"/>
              </a:rPr>
              <a:t>(</a:t>
            </a:r>
            <a:r>
              <a:rPr sz="2438" dirty="0">
                <a:solidFill>
                  <a:srgbClr val="0366D5"/>
                </a:solidFill>
                <a:latin typeface="+mn-lt"/>
                <a:cs typeface="Comic Sans MS"/>
                <a:hlinkClick r:id="rId7"/>
              </a:rPr>
              <a:t>cf. TEI</a:t>
            </a:r>
            <a:r>
              <a:rPr sz="2438" dirty="0">
                <a:solidFill>
                  <a:srgbClr val="0366D5"/>
                </a:solidFill>
                <a:latin typeface="+mn-lt"/>
                <a:cs typeface="Cambria"/>
                <a:hlinkClick r:id="rId7"/>
              </a:rPr>
              <a:t>)</a:t>
            </a:r>
            <a:r>
              <a:rPr sz="2438" dirty="0">
                <a:solidFill>
                  <a:srgbClr val="23292D"/>
                </a:solidFill>
                <a:latin typeface="+mn-lt"/>
                <a:cs typeface="Comic Sans MS"/>
              </a:rPr>
              <a:t>.</a:t>
            </a:r>
            <a:endParaRPr sz="2438" dirty="0">
              <a:latin typeface="+mn-lt"/>
              <a:cs typeface="Comic Sans MS"/>
            </a:endParaRPr>
          </a:p>
        </p:txBody>
      </p:sp>
      <p:sp>
        <p:nvSpPr>
          <p:cNvPr id="12" name="object 7">
            <a:extLst>
              <a:ext uri="{FF2B5EF4-FFF2-40B4-BE49-F238E27FC236}">
                <a16:creationId xmlns:a16="http://schemas.microsoft.com/office/drawing/2014/main" id="{3D80BF49-860B-A14F-9698-31A5A743FB1A}"/>
              </a:ext>
            </a:extLst>
          </p:cNvPr>
          <p:cNvSpPr/>
          <p:nvPr/>
        </p:nvSpPr>
        <p:spPr>
          <a:xfrm>
            <a:off x="594708" y="1575461"/>
            <a:ext cx="840683" cy="363901"/>
          </a:xfrm>
          <a:custGeom>
            <a:avLst/>
            <a:gdLst/>
            <a:ahLst/>
            <a:cxnLst/>
            <a:rect l="l" t="t" r="r" b="b"/>
            <a:pathLst>
              <a:path w="1303654" h="371475">
                <a:moveTo>
                  <a:pt x="1274688"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42453"/>
                </a:lnTo>
                <a:lnTo>
                  <a:pt x="1301442" y="354938"/>
                </a:lnTo>
                <a:lnTo>
                  <a:pt x="1296091" y="363856"/>
                </a:lnTo>
                <a:lnTo>
                  <a:pt x="1287173" y="369207"/>
                </a:lnTo>
                <a:lnTo>
                  <a:pt x="1274688" y="370991"/>
                </a:lnTo>
                <a:close/>
              </a:path>
            </a:pathLst>
          </a:custGeom>
          <a:solidFill>
            <a:srgbClr val="1B1F22">
              <a:alpha val="5097"/>
            </a:srgbClr>
          </a:solidFill>
        </p:spPr>
        <p:txBody>
          <a:bodyPr wrap="square" lIns="0" tIns="0" rIns="0" bIns="0" rtlCol="0"/>
          <a:lstStyle/>
          <a:p>
            <a:endParaRPr/>
          </a:p>
        </p:txBody>
      </p:sp>
      <p:sp>
        <p:nvSpPr>
          <p:cNvPr id="13" name="object 7">
            <a:extLst>
              <a:ext uri="{FF2B5EF4-FFF2-40B4-BE49-F238E27FC236}">
                <a16:creationId xmlns:a16="http://schemas.microsoft.com/office/drawing/2014/main" id="{3D092BF4-4A35-A14B-80DC-06C8A85FA481}"/>
              </a:ext>
            </a:extLst>
          </p:cNvPr>
          <p:cNvSpPr/>
          <p:nvPr/>
        </p:nvSpPr>
        <p:spPr>
          <a:xfrm>
            <a:off x="3208925" y="5793697"/>
            <a:ext cx="1222177" cy="348258"/>
          </a:xfrm>
          <a:custGeom>
            <a:avLst/>
            <a:gdLst/>
            <a:ahLst/>
            <a:cxnLst/>
            <a:rect l="l" t="t" r="r" b="b"/>
            <a:pathLst>
              <a:path w="1303654" h="371475">
                <a:moveTo>
                  <a:pt x="1274688"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42453"/>
                </a:lnTo>
                <a:lnTo>
                  <a:pt x="1301442" y="354938"/>
                </a:lnTo>
                <a:lnTo>
                  <a:pt x="1296091" y="363856"/>
                </a:lnTo>
                <a:lnTo>
                  <a:pt x="1287173" y="369207"/>
                </a:lnTo>
                <a:lnTo>
                  <a:pt x="1274688" y="370991"/>
                </a:lnTo>
                <a:close/>
              </a:path>
            </a:pathLst>
          </a:custGeom>
          <a:solidFill>
            <a:srgbClr val="1B1F22">
              <a:alpha val="5097"/>
            </a:srgbClr>
          </a:solidFill>
        </p:spPr>
        <p:txBody>
          <a:bodyPr wrap="square" lIns="0" tIns="0" rIns="0" bIns="0" rtlCol="0"/>
          <a:lstStyle/>
          <a:p>
            <a:endParaRPr/>
          </a:p>
        </p:txBody>
      </p:sp>
      <p:sp>
        <p:nvSpPr>
          <p:cNvPr id="14" name="object 7">
            <a:extLst>
              <a:ext uri="{FF2B5EF4-FFF2-40B4-BE49-F238E27FC236}">
                <a16:creationId xmlns:a16="http://schemas.microsoft.com/office/drawing/2014/main" id="{1E83D32F-23D3-DA4B-A3ED-CAF43725FA66}"/>
              </a:ext>
            </a:extLst>
          </p:cNvPr>
          <p:cNvSpPr/>
          <p:nvPr/>
        </p:nvSpPr>
        <p:spPr>
          <a:xfrm>
            <a:off x="690933" y="5793697"/>
            <a:ext cx="935204" cy="348258"/>
          </a:xfrm>
          <a:custGeom>
            <a:avLst/>
            <a:gdLst/>
            <a:ahLst/>
            <a:cxnLst/>
            <a:rect l="l" t="t" r="r" b="b"/>
            <a:pathLst>
              <a:path w="1303654" h="371475">
                <a:moveTo>
                  <a:pt x="1274688"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42453"/>
                </a:lnTo>
                <a:lnTo>
                  <a:pt x="1301442" y="354938"/>
                </a:lnTo>
                <a:lnTo>
                  <a:pt x="1296091" y="363856"/>
                </a:lnTo>
                <a:lnTo>
                  <a:pt x="1287173" y="369207"/>
                </a:lnTo>
                <a:lnTo>
                  <a:pt x="1274688" y="370991"/>
                </a:lnTo>
                <a:close/>
              </a:path>
            </a:pathLst>
          </a:custGeom>
          <a:solidFill>
            <a:srgbClr val="1B1F22">
              <a:alpha val="5097"/>
            </a:srgbClr>
          </a:solidFill>
        </p:spPr>
        <p:txBody>
          <a:bodyPr wrap="square" lIns="0" tIns="0" rIns="0" bIns="0" rtlCol="0"/>
          <a:lstStyle/>
          <a:p>
            <a:endParaRPr/>
          </a:p>
        </p:txBody>
      </p:sp>
      <p:sp>
        <p:nvSpPr>
          <p:cNvPr id="16" name="object 7">
            <a:extLst>
              <a:ext uri="{FF2B5EF4-FFF2-40B4-BE49-F238E27FC236}">
                <a16:creationId xmlns:a16="http://schemas.microsoft.com/office/drawing/2014/main" id="{204564D6-D051-4B4A-B553-AED7DB713D06}"/>
              </a:ext>
            </a:extLst>
          </p:cNvPr>
          <p:cNvSpPr/>
          <p:nvPr/>
        </p:nvSpPr>
        <p:spPr>
          <a:xfrm>
            <a:off x="588346" y="6199087"/>
            <a:ext cx="1222177" cy="348258"/>
          </a:xfrm>
          <a:custGeom>
            <a:avLst/>
            <a:gdLst/>
            <a:ahLst/>
            <a:cxnLst/>
            <a:rect l="l" t="t" r="r" b="b"/>
            <a:pathLst>
              <a:path w="1303654" h="371475">
                <a:moveTo>
                  <a:pt x="1274688"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42453"/>
                </a:lnTo>
                <a:lnTo>
                  <a:pt x="1301442" y="354938"/>
                </a:lnTo>
                <a:lnTo>
                  <a:pt x="1296091" y="363856"/>
                </a:lnTo>
                <a:lnTo>
                  <a:pt x="1287173" y="369207"/>
                </a:lnTo>
                <a:lnTo>
                  <a:pt x="1274688" y="370991"/>
                </a:lnTo>
                <a:close/>
              </a:path>
            </a:pathLst>
          </a:custGeom>
          <a:solidFill>
            <a:srgbClr val="1B1F22">
              <a:alpha val="5097"/>
            </a:srgbClr>
          </a:solidFill>
        </p:spPr>
        <p:txBody>
          <a:bodyPr wrap="square" lIns="0" tIns="0" rIns="0" bIns="0" rtlCol="0"/>
          <a:lstStyle/>
          <a:p>
            <a:endParaRPr/>
          </a:p>
        </p:txBody>
      </p:sp>
    </p:spTree>
    <p:extLst>
      <p:ext uri="{BB962C8B-B14F-4D97-AF65-F5344CB8AC3E}">
        <p14:creationId xmlns:p14="http://schemas.microsoft.com/office/powerpoint/2010/main" val="132571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113" y="1694747"/>
            <a:ext cx="3899151" cy="423225"/>
          </a:xfrm>
          <a:prstGeom prst="rect">
            <a:avLst/>
          </a:prstGeom>
        </p:spPr>
        <p:txBody>
          <a:bodyPr vert="horz" wrap="square" lIns="0" tIns="11906" rIns="0" bIns="0" numCol="1" rtlCol="0" anchor="ctr" anchorCtr="0" compatLnSpc="1">
            <a:prstTxWarp prst="textNoShape">
              <a:avLst/>
            </a:prstTxWarp>
            <a:spAutoFit/>
          </a:bodyPr>
          <a:lstStyle/>
          <a:p>
            <a:pPr marL="11906" algn="just">
              <a:lnSpc>
                <a:spcPct val="100000"/>
              </a:lnSpc>
              <a:spcBef>
                <a:spcPts val="94"/>
              </a:spcBef>
            </a:pPr>
            <a:r>
              <a:rPr sz="2672" dirty="0">
                <a:latin typeface="+mn-lt"/>
                <a:cs typeface="Cambria"/>
              </a:rPr>
              <a:t>L</a:t>
            </a:r>
            <a:r>
              <a:rPr sz="2672" dirty="0">
                <a:latin typeface="+mn-lt"/>
                <a:cs typeface="Georgia"/>
              </a:rPr>
              <a:t>'</a:t>
            </a:r>
            <a:r>
              <a:rPr sz="2672" dirty="0">
                <a:latin typeface="+mn-lt"/>
                <a:cs typeface="Comic Sans MS"/>
              </a:rPr>
              <a:t>encodage emmental</a:t>
            </a:r>
          </a:p>
        </p:txBody>
      </p:sp>
      <p:sp>
        <p:nvSpPr>
          <p:cNvPr id="3" name="object 3"/>
          <p:cNvSpPr txBox="1"/>
          <p:nvPr/>
        </p:nvSpPr>
        <p:spPr>
          <a:xfrm>
            <a:off x="332607" y="2582239"/>
            <a:ext cx="8641272" cy="2319097"/>
          </a:xfrm>
          <a:prstGeom prst="rect">
            <a:avLst/>
          </a:prstGeom>
        </p:spPr>
        <p:txBody>
          <a:bodyPr vert="horz" wrap="square" lIns="0" tIns="14288" rIns="0" bIns="0" rtlCol="0">
            <a:spAutoFit/>
          </a:bodyPr>
          <a:lstStyle/>
          <a:p>
            <a:pPr marL="11906" marR="4763" algn="just">
              <a:lnSpc>
                <a:spcPct val="103200"/>
              </a:lnSpc>
              <a:spcBef>
                <a:spcPts val="1008"/>
              </a:spcBef>
            </a:pPr>
            <a:r>
              <a:rPr sz="2438" spc="300" dirty="0" err="1">
                <a:solidFill>
                  <a:srgbClr val="23292D"/>
                </a:solidFill>
                <a:latin typeface="+mn-lt"/>
                <a:cs typeface="Comic Sans MS"/>
              </a:rPr>
              <a:t>L'encodage</a:t>
            </a:r>
            <a:r>
              <a:rPr sz="2438" spc="300" dirty="0">
                <a:solidFill>
                  <a:srgbClr val="23292D"/>
                </a:solidFill>
                <a:latin typeface="+mn-lt"/>
                <a:cs typeface="Comic Sans MS"/>
              </a:rPr>
              <a:t> en XML</a:t>
            </a:r>
            <a:r>
              <a:rPr sz="2438" spc="300" dirty="0">
                <a:solidFill>
                  <a:srgbClr val="23292D"/>
                </a:solidFill>
                <a:latin typeface="+mn-lt"/>
                <a:cs typeface="Cambria"/>
              </a:rPr>
              <a:t>‑</a:t>
            </a:r>
            <a:r>
              <a:rPr sz="2438" spc="300" dirty="0">
                <a:solidFill>
                  <a:srgbClr val="23292D"/>
                </a:solidFill>
                <a:latin typeface="+mn-lt"/>
                <a:cs typeface="Comic Sans MS"/>
              </a:rPr>
              <a:t>TEI est un encodage qui prévoit des trous que l'on  peut remplir par la suite selon nos besoins, et ce de manière simple. Ce  n'est pas le cas de tous les langages </a:t>
            </a:r>
            <a:r>
              <a:rPr sz="2438" spc="300" dirty="0">
                <a:solidFill>
                  <a:srgbClr val="23292D"/>
                </a:solidFill>
                <a:latin typeface="+mn-lt"/>
                <a:cs typeface="Cambria"/>
              </a:rPr>
              <a:t>(</a:t>
            </a:r>
            <a:r>
              <a:rPr sz="2438" spc="300" dirty="0">
                <a:solidFill>
                  <a:srgbClr val="23292D"/>
                </a:solidFill>
                <a:latin typeface="+mn-lt"/>
                <a:cs typeface="Comic Sans MS"/>
              </a:rPr>
              <a:t>&lt;</a:t>
            </a:r>
            <a:r>
              <a:rPr sz="2438" spc="300" dirty="0">
                <a:solidFill>
                  <a:srgbClr val="23292D"/>
                </a:solidFill>
                <a:latin typeface="+mn-lt"/>
                <a:cs typeface="Cambria"/>
              </a:rPr>
              <a:t>‑ </a:t>
            </a:r>
            <a:r>
              <a:rPr sz="2438" spc="300" dirty="0">
                <a:solidFill>
                  <a:srgbClr val="23292D"/>
                </a:solidFill>
                <a:latin typeface="+mn-lt"/>
                <a:cs typeface="Comic Sans MS"/>
              </a:rPr>
              <a:t>critique feutrée des  informaticiens qui ne comprennent pas que les humanistes utilisent  encore le XML</a:t>
            </a:r>
            <a:r>
              <a:rPr sz="2438" spc="300" dirty="0">
                <a:solidFill>
                  <a:srgbClr val="23292D"/>
                </a:solidFill>
                <a:latin typeface="+mn-lt"/>
                <a:cs typeface="Cambria"/>
              </a:rPr>
              <a:t>)</a:t>
            </a:r>
            <a:r>
              <a:rPr sz="2438" spc="300" dirty="0">
                <a:solidFill>
                  <a:srgbClr val="23292D"/>
                </a:solidFill>
                <a:latin typeface="+mn-lt"/>
                <a:cs typeface="Comic Sans MS"/>
              </a:rPr>
              <a:t>.</a:t>
            </a:r>
            <a:endParaRPr sz="2438" spc="300" dirty="0">
              <a:latin typeface="+mn-lt"/>
              <a:cs typeface="Comic Sans MS"/>
            </a:endParaRPr>
          </a:p>
        </p:txBody>
      </p:sp>
    </p:spTree>
    <p:extLst>
      <p:ext uri="{BB962C8B-B14F-4D97-AF65-F5344CB8AC3E}">
        <p14:creationId xmlns:p14="http://schemas.microsoft.com/office/powerpoint/2010/main" val="482271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434630"/>
            <a:ext cx="7732514" cy="803077"/>
            <a:chOff x="751495" y="2596938"/>
            <a:chExt cx="8248015" cy="856615"/>
          </a:xfrm>
        </p:grpSpPr>
        <p:sp>
          <p:nvSpPr>
            <p:cNvPr id="3" name="object 3"/>
            <p:cNvSpPr/>
            <p:nvPr/>
          </p:nvSpPr>
          <p:spPr>
            <a:xfrm>
              <a:off x="756251" y="2601694"/>
              <a:ext cx="8238490" cy="847090"/>
            </a:xfrm>
            <a:custGeom>
              <a:avLst/>
              <a:gdLst/>
              <a:ahLst/>
              <a:cxnLst/>
              <a:rect l="l" t="t" r="r" b="b"/>
              <a:pathLst>
                <a:path w="8238490" h="847089">
                  <a:moveTo>
                    <a:pt x="8214128" y="846621"/>
                  </a:moveTo>
                  <a:lnTo>
                    <a:pt x="23781" y="846621"/>
                  </a:lnTo>
                  <a:lnTo>
                    <a:pt x="13377" y="845135"/>
                  </a:lnTo>
                  <a:lnTo>
                    <a:pt x="5945" y="840677"/>
                  </a:lnTo>
                  <a:lnTo>
                    <a:pt x="1486" y="833245"/>
                  </a:lnTo>
                  <a:lnTo>
                    <a:pt x="0" y="822839"/>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822839"/>
                  </a:lnTo>
                  <a:lnTo>
                    <a:pt x="8236423" y="833245"/>
                  </a:lnTo>
                  <a:lnTo>
                    <a:pt x="8231964" y="840677"/>
                  </a:lnTo>
                  <a:lnTo>
                    <a:pt x="8224532" y="845135"/>
                  </a:lnTo>
                  <a:lnTo>
                    <a:pt x="8214128" y="846621"/>
                  </a:lnTo>
                  <a:close/>
                </a:path>
              </a:pathLst>
            </a:custGeom>
            <a:solidFill>
              <a:srgbClr val="F6F8F9"/>
            </a:solidFill>
          </p:spPr>
          <p:txBody>
            <a:bodyPr wrap="square" lIns="0" tIns="0" rIns="0" bIns="0" rtlCol="0"/>
            <a:lstStyle/>
            <a:p>
              <a:endParaRPr/>
            </a:p>
          </p:txBody>
        </p:sp>
        <p:sp>
          <p:nvSpPr>
            <p:cNvPr id="4" name="object 4"/>
            <p:cNvSpPr/>
            <p:nvPr/>
          </p:nvSpPr>
          <p:spPr>
            <a:xfrm>
              <a:off x="756251" y="2601694"/>
              <a:ext cx="8238490" cy="847090"/>
            </a:xfrm>
            <a:custGeom>
              <a:avLst/>
              <a:gdLst/>
              <a:ahLst/>
              <a:cxnLst/>
              <a:rect l="l" t="t" r="r" b="b"/>
              <a:pathLst>
                <a:path w="8238490" h="847089">
                  <a:moveTo>
                    <a:pt x="0" y="822839"/>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822839"/>
                  </a:lnTo>
                  <a:lnTo>
                    <a:pt x="8236423" y="833245"/>
                  </a:lnTo>
                  <a:lnTo>
                    <a:pt x="8231964" y="840677"/>
                  </a:lnTo>
                  <a:lnTo>
                    <a:pt x="8224532" y="845135"/>
                  </a:lnTo>
                  <a:lnTo>
                    <a:pt x="8214128" y="846621"/>
                  </a:lnTo>
                  <a:lnTo>
                    <a:pt x="23781" y="846621"/>
                  </a:lnTo>
                  <a:lnTo>
                    <a:pt x="13377" y="845135"/>
                  </a:lnTo>
                  <a:lnTo>
                    <a:pt x="5945" y="840677"/>
                  </a:lnTo>
                  <a:lnTo>
                    <a:pt x="1486" y="833245"/>
                  </a:lnTo>
                  <a:lnTo>
                    <a:pt x="0" y="822839"/>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710480" y="4289587"/>
            <a:ext cx="7732514" cy="2300883"/>
            <a:chOff x="751495" y="4575559"/>
            <a:chExt cx="8248015" cy="2454275"/>
          </a:xfrm>
        </p:grpSpPr>
        <p:sp>
          <p:nvSpPr>
            <p:cNvPr id="6" name="object 6"/>
            <p:cNvSpPr/>
            <p:nvPr/>
          </p:nvSpPr>
          <p:spPr>
            <a:xfrm>
              <a:off x="756251" y="4580315"/>
              <a:ext cx="8238490" cy="2444750"/>
            </a:xfrm>
            <a:custGeom>
              <a:avLst/>
              <a:gdLst/>
              <a:ahLst/>
              <a:cxnLst/>
              <a:rect l="l" t="t" r="r" b="b"/>
              <a:pathLst>
                <a:path w="8238490" h="2444750">
                  <a:moveTo>
                    <a:pt x="8214128" y="2444737"/>
                  </a:moveTo>
                  <a:lnTo>
                    <a:pt x="23781" y="2444737"/>
                  </a:lnTo>
                  <a:lnTo>
                    <a:pt x="13377" y="2443251"/>
                  </a:lnTo>
                  <a:lnTo>
                    <a:pt x="5945" y="2438793"/>
                  </a:lnTo>
                  <a:lnTo>
                    <a:pt x="1486" y="2431361"/>
                  </a:lnTo>
                  <a:lnTo>
                    <a:pt x="0" y="2420956"/>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420956"/>
                  </a:lnTo>
                  <a:lnTo>
                    <a:pt x="8236423" y="2431361"/>
                  </a:lnTo>
                  <a:lnTo>
                    <a:pt x="8231964" y="2438793"/>
                  </a:lnTo>
                  <a:lnTo>
                    <a:pt x="8224532" y="2443251"/>
                  </a:lnTo>
                  <a:lnTo>
                    <a:pt x="8214128" y="2444737"/>
                  </a:lnTo>
                  <a:close/>
                </a:path>
              </a:pathLst>
            </a:custGeom>
            <a:solidFill>
              <a:srgbClr val="F6F8F9"/>
            </a:solidFill>
          </p:spPr>
          <p:txBody>
            <a:bodyPr wrap="square" lIns="0" tIns="0" rIns="0" bIns="0" rtlCol="0"/>
            <a:lstStyle/>
            <a:p>
              <a:endParaRPr/>
            </a:p>
          </p:txBody>
        </p:sp>
        <p:sp>
          <p:nvSpPr>
            <p:cNvPr id="7" name="object 7"/>
            <p:cNvSpPr/>
            <p:nvPr/>
          </p:nvSpPr>
          <p:spPr>
            <a:xfrm>
              <a:off x="756251" y="4580315"/>
              <a:ext cx="8238490" cy="2444750"/>
            </a:xfrm>
            <a:custGeom>
              <a:avLst/>
              <a:gdLst/>
              <a:ahLst/>
              <a:cxnLst/>
              <a:rect l="l" t="t" r="r" b="b"/>
              <a:pathLst>
                <a:path w="8238490" h="2444750">
                  <a:moveTo>
                    <a:pt x="0" y="2420956"/>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420956"/>
                  </a:lnTo>
                  <a:lnTo>
                    <a:pt x="8236423" y="2431361"/>
                  </a:lnTo>
                  <a:lnTo>
                    <a:pt x="8231964" y="2438793"/>
                  </a:lnTo>
                  <a:lnTo>
                    <a:pt x="8224532" y="2443251"/>
                  </a:lnTo>
                  <a:lnTo>
                    <a:pt x="8214128" y="2444737"/>
                  </a:lnTo>
                  <a:lnTo>
                    <a:pt x="23781" y="2444737"/>
                  </a:lnTo>
                  <a:lnTo>
                    <a:pt x="13377" y="2443251"/>
                  </a:lnTo>
                  <a:lnTo>
                    <a:pt x="5945" y="2438793"/>
                  </a:lnTo>
                  <a:lnTo>
                    <a:pt x="1486" y="2431361"/>
                  </a:lnTo>
                  <a:lnTo>
                    <a:pt x="0" y="2420956"/>
                  </a:lnTo>
                  <a:close/>
                </a:path>
              </a:pathLst>
            </a:custGeom>
            <a:ln w="9512">
              <a:solidFill>
                <a:srgbClr val="999999"/>
              </a:solidFill>
            </a:ln>
          </p:spPr>
          <p:txBody>
            <a:bodyPr wrap="square" lIns="0" tIns="0" rIns="0" bIns="0" rtlCol="0"/>
            <a:lstStyle/>
            <a:p>
              <a:endParaRPr/>
            </a:p>
          </p:txBody>
        </p:sp>
      </p:grpSp>
      <p:sp>
        <p:nvSpPr>
          <p:cNvPr id="8" name="object 8"/>
          <p:cNvSpPr txBox="1">
            <a:spLocks noGrp="1"/>
          </p:cNvSpPr>
          <p:nvPr>
            <p:ph type="title"/>
          </p:nvPr>
        </p:nvSpPr>
        <p:spPr>
          <a:xfrm>
            <a:off x="694114" y="49721"/>
            <a:ext cx="5813260"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2672" dirty="0">
                <a:latin typeface="+mn-lt"/>
                <a:cs typeface="Cambria"/>
              </a:rPr>
              <a:t>D</a:t>
            </a:r>
            <a:r>
              <a:rPr sz="2672" dirty="0">
                <a:latin typeface="+mn-lt"/>
                <a:cs typeface="Comic Sans MS"/>
              </a:rPr>
              <a:t>es bienfaits de la globalisation (en T</a:t>
            </a:r>
            <a:r>
              <a:rPr sz="2672" dirty="0">
                <a:latin typeface="+mn-lt"/>
                <a:cs typeface="Cambria"/>
              </a:rPr>
              <a:t>EI</a:t>
            </a:r>
            <a:r>
              <a:rPr sz="2672" dirty="0">
                <a:latin typeface="+mn-lt"/>
                <a:cs typeface="Comic Sans MS"/>
              </a:rPr>
              <a:t>)</a:t>
            </a:r>
          </a:p>
        </p:txBody>
      </p:sp>
      <p:sp>
        <p:nvSpPr>
          <p:cNvPr id="9" name="object 9"/>
          <p:cNvSpPr/>
          <p:nvPr/>
        </p:nvSpPr>
        <p:spPr>
          <a:xfrm>
            <a:off x="5017902" y="793706"/>
            <a:ext cx="1489472" cy="339328"/>
          </a:xfrm>
          <a:custGeom>
            <a:avLst/>
            <a:gdLst/>
            <a:ahLst/>
            <a:cxnLst/>
            <a:rect l="l" t="t" r="r" b="b"/>
            <a:pathLst>
              <a:path w="1588770" h="361950">
                <a:moveTo>
                  <a:pt x="1560066"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560066" y="0"/>
                </a:lnTo>
                <a:lnTo>
                  <a:pt x="1572551" y="1783"/>
                </a:lnTo>
                <a:lnTo>
                  <a:pt x="1581469" y="7134"/>
                </a:lnTo>
                <a:lnTo>
                  <a:pt x="1586820" y="16052"/>
                </a:lnTo>
                <a:lnTo>
                  <a:pt x="1588603" y="28537"/>
                </a:lnTo>
                <a:lnTo>
                  <a:pt x="1588603" y="332940"/>
                </a:lnTo>
                <a:lnTo>
                  <a:pt x="1586820" y="345426"/>
                </a:lnTo>
                <a:lnTo>
                  <a:pt x="1581469" y="354344"/>
                </a:lnTo>
                <a:lnTo>
                  <a:pt x="1572551" y="359695"/>
                </a:lnTo>
                <a:lnTo>
                  <a:pt x="1560066" y="361478"/>
                </a:lnTo>
                <a:close/>
              </a:path>
            </a:pathLst>
          </a:custGeom>
          <a:solidFill>
            <a:srgbClr val="1B1F22">
              <a:alpha val="5097"/>
            </a:srgbClr>
          </a:solidFill>
        </p:spPr>
        <p:txBody>
          <a:bodyPr wrap="square" lIns="0" tIns="0" rIns="0" bIns="0" rtlCol="0"/>
          <a:lstStyle/>
          <a:p>
            <a:endParaRPr/>
          </a:p>
        </p:txBody>
      </p:sp>
      <p:sp>
        <p:nvSpPr>
          <p:cNvPr id="10" name="object 10"/>
          <p:cNvSpPr/>
          <p:nvPr/>
        </p:nvSpPr>
        <p:spPr>
          <a:xfrm>
            <a:off x="2815142" y="1177183"/>
            <a:ext cx="1614488" cy="339328"/>
          </a:xfrm>
          <a:custGeom>
            <a:avLst/>
            <a:gdLst/>
            <a:ahLst/>
            <a:cxnLst/>
            <a:rect l="l" t="t" r="r" b="b"/>
            <a:pathLst>
              <a:path w="1722120" h="361950">
                <a:moveTo>
                  <a:pt x="1693242"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32940"/>
                </a:lnTo>
                <a:lnTo>
                  <a:pt x="1719996" y="345426"/>
                </a:lnTo>
                <a:lnTo>
                  <a:pt x="1714645" y="354344"/>
                </a:lnTo>
                <a:lnTo>
                  <a:pt x="1705727" y="359695"/>
                </a:lnTo>
                <a:lnTo>
                  <a:pt x="1693242" y="361478"/>
                </a:lnTo>
                <a:close/>
              </a:path>
            </a:pathLst>
          </a:custGeom>
          <a:solidFill>
            <a:srgbClr val="1B1F22">
              <a:alpha val="5097"/>
            </a:srgbClr>
          </a:solidFill>
        </p:spPr>
        <p:txBody>
          <a:bodyPr wrap="square" lIns="0" tIns="0" rIns="0" bIns="0" rtlCol="0"/>
          <a:lstStyle/>
          <a:p>
            <a:endParaRPr/>
          </a:p>
        </p:txBody>
      </p:sp>
      <p:sp>
        <p:nvSpPr>
          <p:cNvPr id="11" name="object 11"/>
          <p:cNvSpPr/>
          <p:nvPr/>
        </p:nvSpPr>
        <p:spPr>
          <a:xfrm>
            <a:off x="6444793" y="1560660"/>
            <a:ext cx="553045" cy="339328"/>
          </a:xfrm>
          <a:custGeom>
            <a:avLst/>
            <a:gdLst/>
            <a:ahLst/>
            <a:cxnLst/>
            <a:rect l="l" t="t" r="r" b="b"/>
            <a:pathLst>
              <a:path w="589915" h="361950">
                <a:moveTo>
                  <a:pt x="561243"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561243" y="0"/>
                </a:lnTo>
                <a:lnTo>
                  <a:pt x="573728" y="1783"/>
                </a:lnTo>
                <a:lnTo>
                  <a:pt x="582646" y="7134"/>
                </a:lnTo>
                <a:lnTo>
                  <a:pt x="587997" y="16052"/>
                </a:lnTo>
                <a:lnTo>
                  <a:pt x="589781" y="28537"/>
                </a:lnTo>
                <a:lnTo>
                  <a:pt x="589781" y="332940"/>
                </a:lnTo>
                <a:lnTo>
                  <a:pt x="587997" y="345426"/>
                </a:lnTo>
                <a:lnTo>
                  <a:pt x="582646" y="354344"/>
                </a:lnTo>
                <a:lnTo>
                  <a:pt x="573728" y="359695"/>
                </a:lnTo>
                <a:lnTo>
                  <a:pt x="561243" y="361478"/>
                </a:lnTo>
                <a:close/>
              </a:path>
            </a:pathLst>
          </a:custGeom>
          <a:solidFill>
            <a:srgbClr val="1B1F22">
              <a:alpha val="5097"/>
            </a:srgbClr>
          </a:solidFill>
        </p:spPr>
        <p:txBody>
          <a:bodyPr wrap="square" lIns="0" tIns="0" rIns="0" bIns="0" rtlCol="0"/>
          <a:lstStyle/>
          <a:p>
            <a:endParaRPr/>
          </a:p>
        </p:txBody>
      </p:sp>
      <p:sp>
        <p:nvSpPr>
          <p:cNvPr id="12" name="object 12"/>
          <p:cNvSpPr/>
          <p:nvPr/>
        </p:nvSpPr>
        <p:spPr>
          <a:xfrm>
            <a:off x="710480" y="1944136"/>
            <a:ext cx="954286" cy="339328"/>
          </a:xfrm>
          <a:custGeom>
            <a:avLst/>
            <a:gdLst/>
            <a:ahLst/>
            <a:cxnLst/>
            <a:rect l="l" t="t" r="r" b="b"/>
            <a:pathLst>
              <a:path w="1017905" h="361950">
                <a:moveTo>
                  <a:pt x="989310"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989310" y="0"/>
                </a:lnTo>
                <a:lnTo>
                  <a:pt x="1001795" y="1783"/>
                </a:lnTo>
                <a:lnTo>
                  <a:pt x="1010713" y="7134"/>
                </a:lnTo>
                <a:lnTo>
                  <a:pt x="1016064" y="16052"/>
                </a:lnTo>
                <a:lnTo>
                  <a:pt x="1017847" y="28537"/>
                </a:lnTo>
                <a:lnTo>
                  <a:pt x="1017847" y="332940"/>
                </a:lnTo>
                <a:lnTo>
                  <a:pt x="1016064" y="345426"/>
                </a:lnTo>
                <a:lnTo>
                  <a:pt x="1010713" y="354344"/>
                </a:lnTo>
                <a:lnTo>
                  <a:pt x="1001795" y="359695"/>
                </a:lnTo>
                <a:lnTo>
                  <a:pt x="989310" y="361478"/>
                </a:lnTo>
                <a:close/>
              </a:path>
            </a:pathLst>
          </a:custGeom>
          <a:solidFill>
            <a:srgbClr val="1B1F22">
              <a:alpha val="5097"/>
            </a:srgbClr>
          </a:solidFill>
        </p:spPr>
        <p:txBody>
          <a:bodyPr wrap="square" lIns="0" tIns="0" rIns="0" bIns="0" rtlCol="0"/>
          <a:lstStyle/>
          <a:p>
            <a:endParaRPr/>
          </a:p>
        </p:txBody>
      </p:sp>
      <p:sp>
        <p:nvSpPr>
          <p:cNvPr id="13" name="object 13"/>
          <p:cNvSpPr/>
          <p:nvPr/>
        </p:nvSpPr>
        <p:spPr>
          <a:xfrm>
            <a:off x="1851991" y="3415616"/>
            <a:ext cx="1088231" cy="339328"/>
          </a:xfrm>
          <a:custGeom>
            <a:avLst/>
            <a:gdLst/>
            <a:ahLst/>
            <a:cxnLst/>
            <a:rect l="l" t="t" r="r" b="b"/>
            <a:pathLst>
              <a:path w="1160780" h="361950">
                <a:moveTo>
                  <a:pt x="1131999"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131999" y="0"/>
                </a:lnTo>
                <a:lnTo>
                  <a:pt x="1144484" y="1783"/>
                </a:lnTo>
                <a:lnTo>
                  <a:pt x="1153402" y="7134"/>
                </a:lnTo>
                <a:lnTo>
                  <a:pt x="1158753" y="16052"/>
                </a:lnTo>
                <a:lnTo>
                  <a:pt x="1160536" y="28537"/>
                </a:lnTo>
                <a:lnTo>
                  <a:pt x="1160536" y="332940"/>
                </a:lnTo>
                <a:lnTo>
                  <a:pt x="1158753" y="345426"/>
                </a:lnTo>
                <a:lnTo>
                  <a:pt x="1153402" y="354344"/>
                </a:lnTo>
                <a:lnTo>
                  <a:pt x="1144484" y="359695"/>
                </a:lnTo>
                <a:lnTo>
                  <a:pt x="1131999" y="361478"/>
                </a:lnTo>
                <a:close/>
              </a:path>
            </a:pathLst>
          </a:custGeom>
          <a:solidFill>
            <a:srgbClr val="1B1F22">
              <a:alpha val="5097"/>
            </a:srgbClr>
          </a:solidFill>
        </p:spPr>
        <p:txBody>
          <a:bodyPr wrap="square" lIns="0" tIns="0" rIns="0" bIns="0" rtlCol="0"/>
          <a:lstStyle/>
          <a:p>
            <a:endParaRPr/>
          </a:p>
        </p:txBody>
      </p:sp>
      <p:sp>
        <p:nvSpPr>
          <p:cNvPr id="14" name="object 14"/>
          <p:cNvSpPr/>
          <p:nvPr/>
        </p:nvSpPr>
        <p:spPr>
          <a:xfrm>
            <a:off x="3724785" y="3799093"/>
            <a:ext cx="954286" cy="339328"/>
          </a:xfrm>
          <a:custGeom>
            <a:avLst/>
            <a:gdLst/>
            <a:ahLst/>
            <a:cxnLst/>
            <a:rect l="l" t="t" r="r" b="b"/>
            <a:pathLst>
              <a:path w="1017904" h="361950">
                <a:moveTo>
                  <a:pt x="989310"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989310" y="0"/>
                </a:lnTo>
                <a:lnTo>
                  <a:pt x="1001795" y="1783"/>
                </a:lnTo>
                <a:lnTo>
                  <a:pt x="1010713" y="7134"/>
                </a:lnTo>
                <a:lnTo>
                  <a:pt x="1016064" y="16052"/>
                </a:lnTo>
                <a:lnTo>
                  <a:pt x="1017847" y="28537"/>
                </a:lnTo>
                <a:lnTo>
                  <a:pt x="1017847" y="332940"/>
                </a:lnTo>
                <a:lnTo>
                  <a:pt x="1016064" y="345426"/>
                </a:lnTo>
                <a:lnTo>
                  <a:pt x="1010713" y="354344"/>
                </a:lnTo>
                <a:lnTo>
                  <a:pt x="1001795" y="359695"/>
                </a:lnTo>
                <a:lnTo>
                  <a:pt x="989310" y="361478"/>
                </a:lnTo>
                <a:close/>
              </a:path>
            </a:pathLst>
          </a:custGeom>
          <a:solidFill>
            <a:srgbClr val="1B1F22">
              <a:alpha val="5097"/>
            </a:srgbClr>
          </a:solidFill>
        </p:spPr>
        <p:txBody>
          <a:bodyPr wrap="square" lIns="0" tIns="0" rIns="0" bIns="0" rtlCol="0"/>
          <a:lstStyle/>
          <a:p>
            <a:endParaRPr/>
          </a:p>
        </p:txBody>
      </p:sp>
      <p:sp>
        <p:nvSpPr>
          <p:cNvPr id="15" name="object 15"/>
          <p:cNvSpPr txBox="1"/>
          <p:nvPr/>
        </p:nvSpPr>
        <p:spPr>
          <a:xfrm>
            <a:off x="651584" y="722622"/>
            <a:ext cx="8449886" cy="5708076"/>
          </a:xfrm>
          <a:prstGeom prst="rect">
            <a:avLst/>
          </a:prstGeom>
        </p:spPr>
        <p:txBody>
          <a:bodyPr vert="horz" wrap="square" lIns="0" tIns="13691" rIns="0" bIns="0" rtlCol="0">
            <a:spAutoFit/>
          </a:bodyPr>
          <a:lstStyle/>
          <a:p>
            <a:pPr marL="11906" marR="61913">
              <a:lnSpc>
                <a:spcPts val="3019"/>
              </a:lnSpc>
              <a:spcBef>
                <a:spcPts val="107"/>
              </a:spcBef>
            </a:pPr>
            <a:r>
              <a:rPr sz="2438" dirty="0">
                <a:solidFill>
                  <a:srgbClr val="23292D"/>
                </a:solidFill>
                <a:latin typeface="+mn-lt"/>
                <a:cs typeface="Comic Sans MS"/>
              </a:rPr>
              <a:t>Nous venons de voir apparaître la balise </a:t>
            </a:r>
            <a:r>
              <a:rPr sz="1734" dirty="0">
                <a:solidFill>
                  <a:srgbClr val="23292D"/>
                </a:solidFill>
                <a:latin typeface="+mn-lt"/>
                <a:cs typeface="Courier New"/>
              </a:rPr>
              <a:t>&lt;persName&gt; </a:t>
            </a:r>
            <a:r>
              <a:rPr sz="2438" dirty="0">
                <a:solidFill>
                  <a:srgbClr val="23292D"/>
                </a:solidFill>
                <a:latin typeface="+mn-lt"/>
                <a:cs typeface="Comic Sans MS"/>
              </a:rPr>
              <a:t>. Cette balise  n'est pas propre au </a:t>
            </a:r>
            <a:r>
              <a:rPr sz="1734" dirty="0">
                <a:solidFill>
                  <a:srgbClr val="23292D"/>
                </a:solidFill>
                <a:latin typeface="+mn-lt"/>
                <a:cs typeface="Courier New"/>
              </a:rPr>
              <a:t>&lt;teiHeader&gt; </a:t>
            </a:r>
            <a:r>
              <a:rPr sz="2438" dirty="0">
                <a:solidFill>
                  <a:srgbClr val="23292D"/>
                </a:solidFill>
                <a:latin typeface="+mn-lt"/>
                <a:cs typeface="Comic Sans MS"/>
              </a:rPr>
              <a:t>, et on peut la retrouver un peu  partout dans un document TEI, comme dans la balise </a:t>
            </a:r>
            <a:r>
              <a:rPr sz="1734" dirty="0">
                <a:solidFill>
                  <a:srgbClr val="23292D"/>
                </a:solidFill>
                <a:latin typeface="+mn-lt"/>
                <a:cs typeface="Courier New"/>
              </a:rPr>
              <a:t>&lt;l&gt;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du</a:t>
            </a:r>
            <a:endParaRPr sz="2438" dirty="0">
              <a:latin typeface="+mn-lt"/>
              <a:cs typeface="Comic Sans MS"/>
            </a:endParaRPr>
          </a:p>
          <a:p>
            <a:pPr marL="91678">
              <a:lnSpc>
                <a:spcPts val="2906"/>
              </a:lnSpc>
            </a:pPr>
            <a:r>
              <a:rPr sz="1734" dirty="0">
                <a:solidFill>
                  <a:srgbClr val="23292D"/>
                </a:solidFill>
                <a:latin typeface="+mn-lt"/>
                <a:cs typeface="Courier New"/>
              </a:rPr>
              <a:t>&lt;body&gt; </a:t>
            </a:r>
            <a:r>
              <a:rPr sz="2438" dirty="0">
                <a:solidFill>
                  <a:srgbClr val="0366D5"/>
                </a:solidFill>
                <a:latin typeface="+mn-lt"/>
                <a:cs typeface="Cambria"/>
                <a:hlinkClick r:id="rId3"/>
              </a:rPr>
              <a:t>(</a:t>
            </a:r>
            <a:r>
              <a:rPr sz="2438" dirty="0">
                <a:solidFill>
                  <a:srgbClr val="0366D5"/>
                </a:solidFill>
                <a:latin typeface="+mn-lt"/>
                <a:cs typeface="Comic Sans MS"/>
                <a:hlinkClick r:id="rId3"/>
              </a:rPr>
              <a:t>cf. TEI</a:t>
            </a:r>
            <a:r>
              <a:rPr sz="2438" dirty="0">
                <a:solidFill>
                  <a:srgbClr val="0366D5"/>
                </a:solidFill>
                <a:latin typeface="+mn-lt"/>
                <a:cs typeface="Cambria"/>
                <a:hlinkClick r:id="rId3"/>
              </a:rPr>
              <a:t>) </a:t>
            </a:r>
            <a:r>
              <a:rPr sz="2438" dirty="0">
                <a:solidFill>
                  <a:srgbClr val="23292D"/>
                </a:solidFill>
                <a:latin typeface="+mn-lt"/>
                <a:cs typeface="Comic Sans MS"/>
              </a:rPr>
              <a:t>que nous avons précédemment vue.</a:t>
            </a:r>
            <a:endParaRPr sz="2438" dirty="0">
              <a:latin typeface="+mn-lt"/>
              <a:cs typeface="Comic Sans MS"/>
            </a:endParaRPr>
          </a:p>
          <a:p>
            <a:pPr>
              <a:spcBef>
                <a:spcPts val="23"/>
              </a:spcBef>
            </a:pPr>
            <a:endParaRPr sz="1828" dirty="0">
              <a:latin typeface="Comic Sans MS"/>
              <a:cs typeface="Comic Sans MS"/>
            </a:endParaRPr>
          </a:p>
          <a:p>
            <a:pPr marL="428030" marR="23813" indent="-264914">
              <a:lnSpc>
                <a:spcPts val="1969"/>
              </a:lnSpc>
              <a:spcBef>
                <a:spcPts val="5"/>
              </a:spcBef>
            </a:pPr>
            <a:r>
              <a:rPr sz="1734" spc="-5" dirty="0">
                <a:solidFill>
                  <a:srgbClr val="000080"/>
                </a:solidFill>
                <a:latin typeface="Courier New"/>
                <a:cs typeface="Courier New"/>
              </a:rPr>
              <a:t>&lt;l&gt;</a:t>
            </a:r>
            <a:r>
              <a:rPr sz="1734" spc="-5" dirty="0">
                <a:solidFill>
                  <a:srgbClr val="23292D"/>
                </a:solidFill>
                <a:latin typeface="Courier New"/>
                <a:cs typeface="Courier New"/>
              </a:rPr>
              <a:t>Elle </a:t>
            </a:r>
            <a:r>
              <a:rPr sz="1734" dirty="0">
                <a:solidFill>
                  <a:srgbClr val="23292D"/>
                </a:solidFill>
                <a:latin typeface="Courier New"/>
                <a:cs typeface="Courier New"/>
              </a:rPr>
              <a:t>a trouué </a:t>
            </a:r>
            <a:r>
              <a:rPr sz="1734" dirty="0">
                <a:solidFill>
                  <a:srgbClr val="000080"/>
                </a:solidFill>
                <a:latin typeface="Courier New"/>
                <a:cs typeface="Courier New"/>
              </a:rPr>
              <a:t>&lt;persName&gt;</a:t>
            </a:r>
            <a:r>
              <a:rPr sz="1734" dirty="0">
                <a:solidFill>
                  <a:srgbClr val="23292D"/>
                </a:solidFill>
                <a:latin typeface="Courier New"/>
                <a:cs typeface="Courier New"/>
              </a:rPr>
              <a:t>Pyrrhus</a:t>
            </a:r>
            <a:r>
              <a:rPr sz="1734" dirty="0">
                <a:solidFill>
                  <a:srgbClr val="000080"/>
                </a:solidFill>
                <a:latin typeface="Courier New"/>
                <a:cs typeface="Courier New"/>
              </a:rPr>
              <a:t>&lt;/persName&gt;</a:t>
            </a:r>
            <a:r>
              <a:rPr sz="1734" dirty="0">
                <a:solidFill>
                  <a:srgbClr val="23292D"/>
                </a:solidFill>
                <a:latin typeface="Courier New"/>
                <a:cs typeface="Courier New"/>
              </a:rPr>
              <a:t>, porté ſur </a:t>
            </a:r>
            <a:r>
              <a:rPr sz="1734" spc="-1031" dirty="0">
                <a:solidFill>
                  <a:srgbClr val="23292D"/>
                </a:solidFill>
                <a:latin typeface="Courier New"/>
                <a:cs typeface="Courier New"/>
              </a:rPr>
              <a:t> </a:t>
            </a:r>
            <a:r>
              <a:rPr sz="1734" dirty="0">
                <a:solidFill>
                  <a:srgbClr val="23292D"/>
                </a:solidFill>
                <a:latin typeface="Courier New"/>
                <a:cs typeface="Courier New"/>
              </a:rPr>
              <a:t>des</a:t>
            </a:r>
            <a:r>
              <a:rPr sz="1734" spc="-5" dirty="0">
                <a:solidFill>
                  <a:srgbClr val="23292D"/>
                </a:solidFill>
                <a:latin typeface="Courier New"/>
                <a:cs typeface="Courier New"/>
              </a:rPr>
              <a:t> </a:t>
            </a:r>
            <a:r>
              <a:rPr sz="1734" dirty="0">
                <a:solidFill>
                  <a:srgbClr val="23292D"/>
                </a:solidFill>
                <a:latin typeface="Courier New"/>
                <a:cs typeface="Courier New"/>
              </a:rPr>
              <a:t>Soldats,</a:t>
            </a:r>
            <a:r>
              <a:rPr sz="1734" dirty="0">
                <a:solidFill>
                  <a:srgbClr val="000080"/>
                </a:solidFill>
                <a:latin typeface="Courier New"/>
                <a:cs typeface="Courier New"/>
              </a:rPr>
              <a:t>&lt;/l&gt;</a:t>
            </a:r>
            <a:endParaRPr sz="1734" dirty="0">
              <a:latin typeface="Courier New"/>
              <a:cs typeface="Courier New"/>
            </a:endParaRPr>
          </a:p>
          <a:p>
            <a:pPr>
              <a:spcBef>
                <a:spcPts val="38"/>
              </a:spcBef>
            </a:pPr>
            <a:endParaRPr sz="1781" dirty="0">
              <a:latin typeface="Courier New"/>
              <a:cs typeface="Courier New"/>
            </a:endParaRPr>
          </a:p>
          <a:p>
            <a:pPr marL="11906" marR="4763">
              <a:lnSpc>
                <a:spcPct val="103200"/>
              </a:lnSpc>
            </a:pPr>
            <a:r>
              <a:rPr sz="2438" dirty="0">
                <a:solidFill>
                  <a:srgbClr val="23292D"/>
                </a:solidFill>
                <a:latin typeface="+mn-lt"/>
                <a:cs typeface="Comic Sans MS"/>
              </a:rPr>
              <a:t>Idem pour </a:t>
            </a:r>
            <a:r>
              <a:rPr sz="1734" dirty="0">
                <a:solidFill>
                  <a:srgbClr val="23292D"/>
                </a:solidFill>
                <a:latin typeface="+mn-lt"/>
                <a:cs typeface="Courier New"/>
              </a:rPr>
              <a:t>&lt;title&gt; </a:t>
            </a:r>
            <a:r>
              <a:rPr sz="2438" dirty="0">
                <a:solidFill>
                  <a:srgbClr val="23292D"/>
                </a:solidFill>
                <a:latin typeface="+mn-lt"/>
                <a:cs typeface="Comic Sans MS"/>
              </a:rPr>
              <a:t>, que l'on peut aussi retrouver à différents endroits  d'un document TEI, comme </a:t>
            </a:r>
            <a:r>
              <a:rPr sz="1734" dirty="0">
                <a:solidFill>
                  <a:srgbClr val="23292D"/>
                </a:solidFill>
                <a:latin typeface="+mn-lt"/>
                <a:cs typeface="Courier New"/>
              </a:rPr>
              <a:t>&lt;bibl&gt; </a:t>
            </a:r>
            <a:r>
              <a:rPr sz="2438" dirty="0">
                <a:solidFill>
                  <a:srgbClr val="23292D"/>
                </a:solidFill>
                <a:latin typeface="+mn-lt"/>
                <a:cs typeface="Comic Sans MS"/>
              </a:rPr>
              <a:t>:</a:t>
            </a:r>
            <a:endParaRPr sz="2438" dirty="0">
              <a:latin typeface="+mn-lt"/>
              <a:cs typeface="Comic Sans MS"/>
            </a:endParaRPr>
          </a:p>
          <a:p>
            <a:pPr>
              <a:spcBef>
                <a:spcPts val="61"/>
              </a:spcBef>
            </a:pPr>
            <a:endParaRPr sz="1688" dirty="0">
              <a:latin typeface="Comic Sans MS"/>
              <a:cs typeface="Comic Sans MS"/>
            </a:endParaRPr>
          </a:p>
          <a:p>
            <a:pPr marL="163116">
              <a:lnSpc>
                <a:spcPts val="2025"/>
              </a:lnSpc>
            </a:pPr>
            <a:r>
              <a:rPr sz="1734" spc="-5" dirty="0">
                <a:solidFill>
                  <a:srgbClr val="000080"/>
                </a:solidFill>
                <a:latin typeface="Courier New"/>
                <a:cs typeface="Courier New"/>
              </a:rPr>
              <a:t>&lt;bibl&gt;</a:t>
            </a:r>
            <a:endParaRPr sz="1734" dirty="0">
              <a:latin typeface="Courier New"/>
              <a:cs typeface="Courier New"/>
            </a:endParaRPr>
          </a:p>
          <a:p>
            <a:pPr marL="428030">
              <a:lnSpc>
                <a:spcPts val="1964"/>
              </a:lnSpc>
            </a:pPr>
            <a:r>
              <a:rPr sz="1734" dirty="0">
                <a:solidFill>
                  <a:srgbClr val="000080"/>
                </a:solidFill>
                <a:latin typeface="Courier New"/>
                <a:cs typeface="Courier New"/>
              </a:rPr>
              <a:t>&lt;author&gt;</a:t>
            </a:r>
            <a:r>
              <a:rPr sz="1734" dirty="0">
                <a:solidFill>
                  <a:srgbClr val="23292D"/>
                </a:solidFill>
                <a:latin typeface="Courier New"/>
                <a:cs typeface="Courier New"/>
              </a:rPr>
              <a:t>Molière</a:t>
            </a:r>
            <a:r>
              <a:rPr sz="1734" dirty="0">
                <a:solidFill>
                  <a:srgbClr val="000080"/>
                </a:solidFill>
                <a:latin typeface="Courier New"/>
                <a:cs typeface="Courier New"/>
              </a:rPr>
              <a:t>&lt;/author&gt;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Le</a:t>
            </a:r>
            <a:r>
              <a:rPr sz="1734" spc="-14" dirty="0">
                <a:solidFill>
                  <a:srgbClr val="23292D"/>
                </a:solidFill>
                <a:latin typeface="Courier New"/>
                <a:cs typeface="Courier New"/>
              </a:rPr>
              <a:t> </a:t>
            </a:r>
            <a:r>
              <a:rPr sz="1734" dirty="0">
                <a:solidFill>
                  <a:srgbClr val="23292D"/>
                </a:solidFill>
                <a:latin typeface="Courier New"/>
                <a:cs typeface="Courier New"/>
              </a:rPr>
              <a:t>Festin</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Pierre</a:t>
            </a:r>
            <a:r>
              <a:rPr sz="1734" dirty="0">
                <a:solidFill>
                  <a:srgbClr val="000080"/>
                </a:solidFill>
                <a:latin typeface="Courier New"/>
                <a:cs typeface="Courier New"/>
              </a:rPr>
              <a:t>&lt;/title&gt;</a:t>
            </a:r>
            <a:endParaRPr sz="1734" dirty="0">
              <a:latin typeface="Courier New"/>
              <a:cs typeface="Courier New"/>
            </a:endParaRPr>
          </a:p>
          <a:p>
            <a:pPr marL="428030">
              <a:lnSpc>
                <a:spcPts val="1964"/>
              </a:lnSpc>
            </a:pPr>
            <a:r>
              <a:rPr sz="1734" dirty="0">
                <a:solidFill>
                  <a:srgbClr val="000080"/>
                </a:solidFill>
                <a:latin typeface="Courier New"/>
                <a:cs typeface="Courier New"/>
              </a:rPr>
              <a:t>&lt;editor&gt;</a:t>
            </a:r>
            <a:r>
              <a:rPr sz="1734" dirty="0">
                <a:solidFill>
                  <a:srgbClr val="23292D"/>
                </a:solidFill>
                <a:latin typeface="Courier New"/>
                <a:cs typeface="Courier New"/>
              </a:rPr>
              <a:t>Joan</a:t>
            </a:r>
            <a:r>
              <a:rPr sz="1734" spc="-56" dirty="0">
                <a:solidFill>
                  <a:srgbClr val="23292D"/>
                </a:solidFill>
                <a:latin typeface="Courier New"/>
                <a:cs typeface="Courier New"/>
              </a:rPr>
              <a:t> </a:t>
            </a:r>
            <a:r>
              <a:rPr sz="1734" dirty="0">
                <a:solidFill>
                  <a:srgbClr val="23292D"/>
                </a:solidFill>
                <a:latin typeface="Courier New"/>
                <a:cs typeface="Courier New"/>
              </a:rPr>
              <a:t>DeJean</a:t>
            </a:r>
            <a:r>
              <a:rPr sz="1734" dirty="0">
                <a:solidFill>
                  <a:srgbClr val="000080"/>
                </a:solidFill>
                <a:latin typeface="Courier New"/>
                <a:cs typeface="Courier New"/>
              </a:rPr>
              <a:t>&lt;/editor&gt;</a:t>
            </a:r>
            <a:endParaRPr sz="1734" dirty="0">
              <a:latin typeface="Courier New"/>
              <a:cs typeface="Courier New"/>
            </a:endParaRPr>
          </a:p>
          <a:p>
            <a:pPr marL="428030">
              <a:lnSpc>
                <a:spcPts val="1964"/>
              </a:lnSpc>
            </a:pPr>
            <a:r>
              <a:rPr sz="1734" dirty="0">
                <a:solidFill>
                  <a:srgbClr val="000080"/>
                </a:solidFill>
                <a:latin typeface="Courier New"/>
                <a:cs typeface="Courier New"/>
              </a:rPr>
              <a:t>&lt;pubPlace&gt;</a:t>
            </a:r>
            <a:r>
              <a:rPr sz="1734" dirty="0">
                <a:solidFill>
                  <a:srgbClr val="23292D"/>
                </a:solidFill>
                <a:latin typeface="Courier New"/>
                <a:cs typeface="Courier New"/>
              </a:rPr>
              <a:t>Genève</a:t>
            </a:r>
            <a:r>
              <a:rPr sz="1734" dirty="0">
                <a:solidFill>
                  <a:srgbClr val="000080"/>
                </a:solidFill>
                <a:latin typeface="Courier New"/>
                <a:cs typeface="Courier New"/>
              </a:rPr>
              <a:t>&lt;/pubPlace&gt;</a:t>
            </a:r>
            <a:endParaRPr sz="1734" dirty="0">
              <a:latin typeface="Courier New"/>
              <a:cs typeface="Courier New"/>
            </a:endParaRPr>
          </a:p>
          <a:p>
            <a:pPr marL="428030">
              <a:lnSpc>
                <a:spcPts val="1964"/>
              </a:lnSpc>
            </a:pPr>
            <a:r>
              <a:rPr sz="1734" dirty="0">
                <a:solidFill>
                  <a:srgbClr val="000080"/>
                </a:solidFill>
                <a:latin typeface="Courier New"/>
                <a:cs typeface="Courier New"/>
              </a:rPr>
              <a:t>&lt;publisher&gt;</a:t>
            </a:r>
            <a:r>
              <a:rPr sz="1734" dirty="0">
                <a:solidFill>
                  <a:srgbClr val="23292D"/>
                </a:solidFill>
                <a:latin typeface="Courier New"/>
                <a:cs typeface="Courier New"/>
              </a:rPr>
              <a:t>Droz</a:t>
            </a:r>
            <a:r>
              <a:rPr sz="1734" dirty="0">
                <a:solidFill>
                  <a:srgbClr val="000080"/>
                </a:solidFill>
                <a:latin typeface="Courier New"/>
                <a:cs typeface="Courier New"/>
              </a:rPr>
              <a:t>&lt;/publisher&gt;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&lt;date&gt;</a:t>
            </a:r>
            <a:r>
              <a:rPr sz="1734" spc="-5" dirty="0">
                <a:solidFill>
                  <a:srgbClr val="23292D"/>
                </a:solidFill>
                <a:latin typeface="Courier New"/>
                <a:cs typeface="Courier New"/>
              </a:rPr>
              <a:t>1999</a:t>
            </a:r>
            <a:r>
              <a:rPr sz="1734" spc="-5" dirty="0">
                <a:solidFill>
                  <a:srgbClr val="000080"/>
                </a:solidFill>
                <a:latin typeface="Courier New"/>
                <a:cs typeface="Courier New"/>
              </a:rPr>
              <a:t>&lt;/date&gt;</a:t>
            </a:r>
            <a:endParaRPr sz="1734" dirty="0">
              <a:latin typeface="Courier New"/>
              <a:cs typeface="Courier New"/>
            </a:endParaRPr>
          </a:p>
          <a:p>
            <a:pPr marL="163116">
              <a:lnSpc>
                <a:spcPts val="2025"/>
              </a:lnSpc>
            </a:pPr>
            <a:r>
              <a:rPr sz="1734" dirty="0">
                <a:solidFill>
                  <a:srgbClr val="000080"/>
                </a:solidFill>
                <a:latin typeface="Courier New"/>
                <a:cs typeface="Courier New"/>
              </a:rPr>
              <a:t>&lt;/bibl&gt;</a:t>
            </a:r>
            <a:endParaRPr sz="1734" dirty="0">
              <a:latin typeface="Courier New"/>
              <a:cs typeface="Courier New"/>
            </a:endParaRPr>
          </a:p>
        </p:txBody>
      </p:sp>
    </p:spTree>
    <p:extLst>
      <p:ext uri="{BB962C8B-B14F-4D97-AF65-F5344CB8AC3E}">
        <p14:creationId xmlns:p14="http://schemas.microsoft.com/office/powerpoint/2010/main" val="2486066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114" y="1365548"/>
            <a:ext cx="6536026"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2672" dirty="0">
                <a:latin typeface="+mn-lt"/>
                <a:cs typeface="Cambria"/>
              </a:rPr>
              <a:t>D</a:t>
            </a:r>
            <a:r>
              <a:rPr sz="2672" dirty="0">
                <a:latin typeface="+mn-lt"/>
                <a:cs typeface="Comic Sans MS"/>
              </a:rPr>
              <a:t>es limites de la globalisation (même en T</a:t>
            </a:r>
            <a:r>
              <a:rPr sz="2672" dirty="0">
                <a:latin typeface="+mn-lt"/>
                <a:cs typeface="Cambria"/>
              </a:rPr>
              <a:t>EI</a:t>
            </a:r>
            <a:r>
              <a:rPr sz="2672" dirty="0">
                <a:latin typeface="+mn-lt"/>
                <a:cs typeface="Comic Sans MS"/>
              </a:rPr>
              <a:t>)</a:t>
            </a:r>
          </a:p>
        </p:txBody>
      </p:sp>
      <p:sp>
        <p:nvSpPr>
          <p:cNvPr id="3" name="object 3"/>
          <p:cNvSpPr/>
          <p:nvPr/>
        </p:nvSpPr>
        <p:spPr>
          <a:xfrm>
            <a:off x="6915552" y="3167674"/>
            <a:ext cx="988823" cy="350027"/>
          </a:xfrm>
          <a:custGeom>
            <a:avLst/>
            <a:gdLst/>
            <a:ahLst/>
            <a:cxnLst/>
            <a:rect l="l" t="t" r="r" b="b"/>
            <a:pathLst>
              <a:path w="1731645" h="361950">
                <a:moveTo>
                  <a:pt x="1702754"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702754" y="0"/>
                </a:lnTo>
                <a:lnTo>
                  <a:pt x="1715240" y="1783"/>
                </a:lnTo>
                <a:lnTo>
                  <a:pt x="1724158" y="7134"/>
                </a:lnTo>
                <a:lnTo>
                  <a:pt x="1729509" y="16052"/>
                </a:lnTo>
                <a:lnTo>
                  <a:pt x="1731292" y="28537"/>
                </a:lnTo>
                <a:lnTo>
                  <a:pt x="1731292" y="332940"/>
                </a:lnTo>
                <a:lnTo>
                  <a:pt x="1729509" y="345426"/>
                </a:lnTo>
                <a:lnTo>
                  <a:pt x="1724158" y="354344"/>
                </a:lnTo>
                <a:lnTo>
                  <a:pt x="1715240" y="359695"/>
                </a:lnTo>
                <a:lnTo>
                  <a:pt x="1702754" y="361478"/>
                </a:lnTo>
                <a:close/>
              </a:path>
            </a:pathLst>
          </a:custGeom>
          <a:solidFill>
            <a:srgbClr val="1B1F22">
              <a:alpha val="5097"/>
            </a:srgbClr>
          </a:solidFill>
        </p:spPr>
        <p:txBody>
          <a:bodyPr wrap="square" lIns="0" tIns="0" rIns="0" bIns="0" rtlCol="0"/>
          <a:lstStyle/>
          <a:p>
            <a:endParaRPr/>
          </a:p>
        </p:txBody>
      </p:sp>
      <p:sp>
        <p:nvSpPr>
          <p:cNvPr id="4" name="object 4"/>
          <p:cNvSpPr/>
          <p:nvPr/>
        </p:nvSpPr>
        <p:spPr>
          <a:xfrm>
            <a:off x="1958731" y="4615736"/>
            <a:ext cx="796437" cy="342288"/>
          </a:xfrm>
          <a:custGeom>
            <a:avLst/>
            <a:gdLst/>
            <a:ahLst/>
            <a:cxnLst/>
            <a:rect l="l" t="t" r="r" b="b"/>
            <a:pathLst>
              <a:path w="1303654" h="361950">
                <a:moveTo>
                  <a:pt x="1274688"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32940"/>
                </a:lnTo>
                <a:lnTo>
                  <a:pt x="1301442" y="345426"/>
                </a:lnTo>
                <a:lnTo>
                  <a:pt x="1296091" y="354344"/>
                </a:lnTo>
                <a:lnTo>
                  <a:pt x="1287173" y="359695"/>
                </a:lnTo>
                <a:lnTo>
                  <a:pt x="1274688" y="361478"/>
                </a:lnTo>
                <a:close/>
              </a:path>
            </a:pathLst>
          </a:custGeom>
          <a:solidFill>
            <a:srgbClr val="1B1F22">
              <a:alpha val="5097"/>
            </a:srgbClr>
          </a:solidFill>
        </p:spPr>
        <p:txBody>
          <a:bodyPr wrap="square" lIns="0" tIns="0" rIns="0" bIns="0" rtlCol="0"/>
          <a:lstStyle/>
          <a:p>
            <a:endParaRPr/>
          </a:p>
        </p:txBody>
      </p:sp>
      <p:sp>
        <p:nvSpPr>
          <p:cNvPr id="5" name="object 5"/>
          <p:cNvSpPr/>
          <p:nvPr/>
        </p:nvSpPr>
        <p:spPr>
          <a:xfrm>
            <a:off x="7230140" y="4627297"/>
            <a:ext cx="1079302" cy="339328"/>
          </a:xfrm>
          <a:custGeom>
            <a:avLst/>
            <a:gdLst/>
            <a:ahLst/>
            <a:cxnLst/>
            <a:rect l="l" t="t" r="r" b="b"/>
            <a:pathLst>
              <a:path w="1151255" h="361950">
                <a:moveTo>
                  <a:pt x="1122486"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122486" y="0"/>
                </a:lnTo>
                <a:lnTo>
                  <a:pt x="1134971" y="1783"/>
                </a:lnTo>
                <a:lnTo>
                  <a:pt x="1143889" y="7134"/>
                </a:lnTo>
                <a:lnTo>
                  <a:pt x="1149240" y="16052"/>
                </a:lnTo>
                <a:lnTo>
                  <a:pt x="1151024" y="28537"/>
                </a:lnTo>
                <a:lnTo>
                  <a:pt x="1151024" y="332940"/>
                </a:lnTo>
                <a:lnTo>
                  <a:pt x="1149240" y="345426"/>
                </a:lnTo>
                <a:lnTo>
                  <a:pt x="1143889" y="354344"/>
                </a:lnTo>
                <a:lnTo>
                  <a:pt x="1134971" y="359695"/>
                </a:lnTo>
                <a:lnTo>
                  <a:pt x="1122486" y="361478"/>
                </a:lnTo>
                <a:close/>
              </a:path>
            </a:pathLst>
          </a:custGeom>
          <a:solidFill>
            <a:srgbClr val="1B1F22">
              <a:alpha val="5097"/>
            </a:srgbClr>
          </a:solidFill>
        </p:spPr>
        <p:txBody>
          <a:bodyPr wrap="square" lIns="0" tIns="0" rIns="0" bIns="0" rtlCol="0"/>
          <a:lstStyle/>
          <a:p>
            <a:endParaRPr/>
          </a:p>
        </p:txBody>
      </p:sp>
      <p:sp>
        <p:nvSpPr>
          <p:cNvPr id="6" name="object 6"/>
          <p:cNvSpPr/>
          <p:nvPr/>
        </p:nvSpPr>
        <p:spPr>
          <a:xfrm>
            <a:off x="5416356" y="4594928"/>
            <a:ext cx="553045" cy="339328"/>
          </a:xfrm>
          <a:custGeom>
            <a:avLst/>
            <a:gdLst/>
            <a:ahLst/>
            <a:cxnLst/>
            <a:rect l="l" t="t" r="r" b="b"/>
            <a:pathLst>
              <a:path w="589914" h="361950">
                <a:moveTo>
                  <a:pt x="561243"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561243" y="0"/>
                </a:lnTo>
                <a:lnTo>
                  <a:pt x="573728" y="1783"/>
                </a:lnTo>
                <a:lnTo>
                  <a:pt x="582646" y="7134"/>
                </a:lnTo>
                <a:lnTo>
                  <a:pt x="587997" y="16052"/>
                </a:lnTo>
                <a:lnTo>
                  <a:pt x="589781" y="28537"/>
                </a:lnTo>
                <a:lnTo>
                  <a:pt x="589781" y="332940"/>
                </a:lnTo>
                <a:lnTo>
                  <a:pt x="587997" y="345426"/>
                </a:lnTo>
                <a:lnTo>
                  <a:pt x="582646" y="354344"/>
                </a:lnTo>
                <a:lnTo>
                  <a:pt x="573728" y="359695"/>
                </a:lnTo>
                <a:lnTo>
                  <a:pt x="561243" y="361478"/>
                </a:lnTo>
                <a:close/>
              </a:path>
            </a:pathLst>
          </a:custGeom>
          <a:solidFill>
            <a:srgbClr val="1B1F22">
              <a:alpha val="5097"/>
            </a:srgbClr>
          </a:solidFill>
        </p:spPr>
        <p:txBody>
          <a:bodyPr wrap="square" lIns="0" tIns="0" rIns="0" bIns="0" rtlCol="0"/>
          <a:lstStyle/>
          <a:p>
            <a:endParaRPr/>
          </a:p>
        </p:txBody>
      </p:sp>
      <p:sp>
        <p:nvSpPr>
          <p:cNvPr id="7" name="object 7"/>
          <p:cNvSpPr/>
          <p:nvPr/>
        </p:nvSpPr>
        <p:spPr>
          <a:xfrm>
            <a:off x="2551243" y="2828346"/>
            <a:ext cx="1222177" cy="339328"/>
          </a:xfrm>
          <a:custGeom>
            <a:avLst/>
            <a:gdLst/>
            <a:ahLst/>
            <a:cxnLst/>
            <a:rect l="l" t="t" r="r" b="b"/>
            <a:pathLst>
              <a:path w="1303654" h="361950">
                <a:moveTo>
                  <a:pt x="1274688"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274688" y="0"/>
                </a:lnTo>
                <a:lnTo>
                  <a:pt x="1287173" y="1783"/>
                </a:lnTo>
                <a:lnTo>
                  <a:pt x="1296091" y="7134"/>
                </a:lnTo>
                <a:lnTo>
                  <a:pt x="1301442" y="16052"/>
                </a:lnTo>
                <a:lnTo>
                  <a:pt x="1303225" y="28537"/>
                </a:lnTo>
                <a:lnTo>
                  <a:pt x="1303225" y="332940"/>
                </a:lnTo>
                <a:lnTo>
                  <a:pt x="1301442" y="345426"/>
                </a:lnTo>
                <a:lnTo>
                  <a:pt x="1296091" y="354344"/>
                </a:lnTo>
                <a:lnTo>
                  <a:pt x="1287173" y="359695"/>
                </a:lnTo>
                <a:lnTo>
                  <a:pt x="1274688" y="361478"/>
                </a:lnTo>
                <a:close/>
              </a:path>
            </a:pathLst>
          </a:custGeom>
          <a:solidFill>
            <a:srgbClr val="1B1F22">
              <a:alpha val="5097"/>
            </a:srgbClr>
          </a:solidFill>
        </p:spPr>
        <p:txBody>
          <a:bodyPr wrap="square" lIns="0" tIns="0" rIns="0" bIns="0" rtlCol="0"/>
          <a:lstStyle/>
          <a:p>
            <a:endParaRPr/>
          </a:p>
        </p:txBody>
      </p:sp>
      <p:grpSp>
        <p:nvGrpSpPr>
          <p:cNvPr id="8" name="object 8"/>
          <p:cNvGrpSpPr/>
          <p:nvPr/>
        </p:nvGrpSpPr>
        <p:grpSpPr>
          <a:xfrm>
            <a:off x="710480" y="3656404"/>
            <a:ext cx="7732514" cy="803077"/>
            <a:chOff x="751495" y="3900164"/>
            <a:chExt cx="8248015" cy="856615"/>
          </a:xfrm>
        </p:grpSpPr>
        <p:sp>
          <p:nvSpPr>
            <p:cNvPr id="9" name="object 9"/>
            <p:cNvSpPr/>
            <p:nvPr/>
          </p:nvSpPr>
          <p:spPr>
            <a:xfrm>
              <a:off x="756251" y="3904920"/>
              <a:ext cx="8238490" cy="847090"/>
            </a:xfrm>
            <a:custGeom>
              <a:avLst/>
              <a:gdLst/>
              <a:ahLst/>
              <a:cxnLst/>
              <a:rect l="l" t="t" r="r" b="b"/>
              <a:pathLst>
                <a:path w="8238490" h="847089">
                  <a:moveTo>
                    <a:pt x="8214128" y="846621"/>
                  </a:moveTo>
                  <a:lnTo>
                    <a:pt x="23781" y="846621"/>
                  </a:lnTo>
                  <a:lnTo>
                    <a:pt x="13377" y="845135"/>
                  </a:lnTo>
                  <a:lnTo>
                    <a:pt x="5945" y="840677"/>
                  </a:lnTo>
                  <a:lnTo>
                    <a:pt x="1486" y="833245"/>
                  </a:lnTo>
                  <a:lnTo>
                    <a:pt x="0" y="822839"/>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822839"/>
                  </a:lnTo>
                  <a:lnTo>
                    <a:pt x="8236423" y="833245"/>
                  </a:lnTo>
                  <a:lnTo>
                    <a:pt x="8231964" y="840677"/>
                  </a:lnTo>
                  <a:lnTo>
                    <a:pt x="8224532" y="845135"/>
                  </a:lnTo>
                  <a:lnTo>
                    <a:pt x="8214128" y="846621"/>
                  </a:lnTo>
                  <a:close/>
                </a:path>
              </a:pathLst>
            </a:custGeom>
            <a:solidFill>
              <a:srgbClr val="F6F8F9"/>
            </a:solidFill>
          </p:spPr>
          <p:txBody>
            <a:bodyPr wrap="square" lIns="0" tIns="0" rIns="0" bIns="0" rtlCol="0"/>
            <a:lstStyle/>
            <a:p>
              <a:endParaRPr/>
            </a:p>
          </p:txBody>
        </p:sp>
        <p:sp>
          <p:nvSpPr>
            <p:cNvPr id="10" name="object 10"/>
            <p:cNvSpPr/>
            <p:nvPr/>
          </p:nvSpPr>
          <p:spPr>
            <a:xfrm>
              <a:off x="756251" y="3904920"/>
              <a:ext cx="8238490" cy="847090"/>
            </a:xfrm>
            <a:custGeom>
              <a:avLst/>
              <a:gdLst/>
              <a:ahLst/>
              <a:cxnLst/>
              <a:rect l="l" t="t" r="r" b="b"/>
              <a:pathLst>
                <a:path w="8238490" h="847089">
                  <a:moveTo>
                    <a:pt x="0" y="822839"/>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822839"/>
                  </a:lnTo>
                  <a:lnTo>
                    <a:pt x="8236423" y="833245"/>
                  </a:lnTo>
                  <a:lnTo>
                    <a:pt x="8231964" y="840677"/>
                  </a:lnTo>
                  <a:lnTo>
                    <a:pt x="8224532" y="845135"/>
                  </a:lnTo>
                  <a:lnTo>
                    <a:pt x="8214128" y="846621"/>
                  </a:lnTo>
                  <a:lnTo>
                    <a:pt x="23781" y="846621"/>
                  </a:lnTo>
                  <a:lnTo>
                    <a:pt x="13377" y="845135"/>
                  </a:lnTo>
                  <a:lnTo>
                    <a:pt x="5945" y="840677"/>
                  </a:lnTo>
                  <a:lnTo>
                    <a:pt x="1486" y="833245"/>
                  </a:lnTo>
                  <a:lnTo>
                    <a:pt x="0" y="822839"/>
                  </a:lnTo>
                  <a:close/>
                </a:path>
              </a:pathLst>
            </a:custGeom>
            <a:ln w="9512">
              <a:solidFill>
                <a:srgbClr val="999999"/>
              </a:solidFill>
            </a:ln>
          </p:spPr>
          <p:txBody>
            <a:bodyPr wrap="square" lIns="0" tIns="0" rIns="0" bIns="0" rtlCol="0"/>
            <a:lstStyle/>
            <a:p>
              <a:endParaRPr/>
            </a:p>
          </p:txBody>
        </p:sp>
      </p:grpSp>
      <p:sp>
        <p:nvSpPr>
          <p:cNvPr id="11" name="object 11"/>
          <p:cNvSpPr txBox="1"/>
          <p:nvPr/>
        </p:nvSpPr>
        <p:spPr>
          <a:xfrm>
            <a:off x="720296" y="2355101"/>
            <a:ext cx="7718227" cy="2611524"/>
          </a:xfrm>
          <a:prstGeom prst="rect">
            <a:avLst/>
          </a:prstGeom>
        </p:spPr>
        <p:txBody>
          <a:bodyPr vert="horz" wrap="square" lIns="0" tIns="13691" rIns="0" bIns="0" rtlCol="0">
            <a:spAutoFit/>
          </a:bodyPr>
          <a:lstStyle/>
          <a:p>
            <a:pPr marL="11906" marR="216098" algn="just">
              <a:lnSpc>
                <a:spcPts val="3019"/>
              </a:lnSpc>
              <a:spcBef>
                <a:spcPts val="107"/>
              </a:spcBef>
            </a:pPr>
            <a:r>
              <a:rPr sz="2438" dirty="0">
                <a:solidFill>
                  <a:srgbClr val="23292D"/>
                </a:solidFill>
                <a:latin typeface="+mn-lt"/>
                <a:cs typeface="Comic Sans MS"/>
              </a:rPr>
              <a:t>Il n'est cependant pas possible de recycler toutes les balises de la TEI  </a:t>
            </a:r>
            <a:r>
              <a:rPr sz="2438" dirty="0">
                <a:solidFill>
                  <a:srgbClr val="23292D"/>
                </a:solidFill>
                <a:latin typeface="+mn-lt"/>
                <a:cs typeface="Cambria"/>
              </a:rPr>
              <a:t>(</a:t>
            </a:r>
            <a:r>
              <a:rPr sz="2438" dirty="0">
                <a:solidFill>
                  <a:srgbClr val="23292D"/>
                </a:solidFill>
                <a:latin typeface="+mn-lt"/>
                <a:cs typeface="Trebuchet MS"/>
              </a:rPr>
              <a:t>e</a:t>
            </a:r>
            <a:r>
              <a:rPr sz="2438" dirty="0">
                <a:solidFill>
                  <a:srgbClr val="23292D"/>
                </a:solidFill>
                <a:latin typeface="+mn-lt"/>
                <a:cs typeface="Times New Roman"/>
              </a:rPr>
              <a:t>.</a:t>
            </a:r>
            <a:r>
              <a:rPr sz="2438" dirty="0">
                <a:solidFill>
                  <a:srgbClr val="23292D"/>
                </a:solidFill>
                <a:latin typeface="+mn-lt"/>
                <a:cs typeface="Trebuchet MS"/>
              </a:rPr>
              <a:t>g</a:t>
            </a:r>
            <a:r>
              <a:rPr sz="2438" dirty="0">
                <a:solidFill>
                  <a:srgbClr val="23292D"/>
                </a:solidFill>
                <a:latin typeface="+mn-lt"/>
                <a:cs typeface="Times New Roman"/>
              </a:rPr>
              <a:t>. </a:t>
            </a:r>
            <a:r>
              <a:rPr sz="1734" dirty="0">
                <a:solidFill>
                  <a:srgbClr val="23292D"/>
                </a:solidFill>
                <a:latin typeface="+mn-lt"/>
                <a:cs typeface="Courier New"/>
              </a:rPr>
              <a:t>&lt;titleStmt&gt; </a:t>
            </a:r>
            <a:r>
              <a:rPr sz="2438" dirty="0">
                <a:solidFill>
                  <a:srgbClr val="23292D"/>
                </a:solidFill>
                <a:latin typeface="+mn-lt"/>
                <a:cs typeface="Cambria"/>
              </a:rPr>
              <a:t>) </a:t>
            </a:r>
            <a:r>
              <a:rPr sz="2438" dirty="0">
                <a:solidFill>
                  <a:srgbClr val="23292D"/>
                </a:solidFill>
                <a:latin typeface="+mn-lt"/>
                <a:cs typeface="Comic Sans MS"/>
              </a:rPr>
              <a:t>et dans le cas où c'est possible on ne peut pas le  faire à n'importe quel endroit </a:t>
            </a:r>
            <a:r>
              <a:rPr sz="2438" dirty="0">
                <a:solidFill>
                  <a:srgbClr val="23292D"/>
                </a:solidFill>
                <a:latin typeface="+mn-lt"/>
                <a:cs typeface="Cambria"/>
              </a:rPr>
              <a:t>(</a:t>
            </a:r>
            <a:r>
              <a:rPr sz="2438" dirty="0">
                <a:solidFill>
                  <a:srgbClr val="23292D"/>
                </a:solidFill>
                <a:latin typeface="+mn-lt"/>
                <a:cs typeface="Trebuchet MS"/>
              </a:rPr>
              <a:t>e</a:t>
            </a:r>
            <a:r>
              <a:rPr sz="2438" dirty="0">
                <a:solidFill>
                  <a:srgbClr val="23292D"/>
                </a:solidFill>
                <a:latin typeface="+mn-lt"/>
                <a:cs typeface="Times New Roman"/>
              </a:rPr>
              <a:t>.</a:t>
            </a:r>
            <a:r>
              <a:rPr sz="2438" dirty="0">
                <a:solidFill>
                  <a:srgbClr val="23292D"/>
                </a:solidFill>
                <a:latin typeface="+mn-lt"/>
                <a:cs typeface="Trebuchet MS"/>
              </a:rPr>
              <a:t>g</a:t>
            </a:r>
            <a:r>
              <a:rPr sz="2438" dirty="0">
                <a:solidFill>
                  <a:srgbClr val="23292D"/>
                </a:solidFill>
                <a:latin typeface="+mn-lt"/>
                <a:cs typeface="Times New Roman"/>
              </a:rPr>
              <a:t>. </a:t>
            </a:r>
            <a:r>
              <a:rPr sz="1734" dirty="0">
                <a:solidFill>
                  <a:srgbClr val="23292D"/>
                </a:solidFill>
                <a:latin typeface="+mn-lt"/>
                <a:cs typeface="Courier New"/>
              </a:rPr>
              <a:t>&lt;author&gt; </a:t>
            </a:r>
            <a:r>
              <a:rPr sz="2438" dirty="0">
                <a:solidFill>
                  <a:srgbClr val="23292D"/>
                </a:solidFill>
                <a:latin typeface="+mn-lt"/>
                <a:cs typeface="Cambria"/>
              </a:rPr>
              <a:t>)</a:t>
            </a:r>
            <a:r>
              <a:rPr sz="2438" dirty="0">
                <a:solidFill>
                  <a:srgbClr val="23292D"/>
                </a:solidFill>
                <a:latin typeface="+mn-lt"/>
                <a:cs typeface="Comic Sans MS"/>
              </a:rPr>
              <a:t>:</a:t>
            </a:r>
            <a:endParaRPr sz="2438" dirty="0">
              <a:latin typeface="+mn-lt"/>
              <a:cs typeface="Comic Sans MS"/>
            </a:endParaRPr>
          </a:p>
          <a:p>
            <a:pPr>
              <a:spcBef>
                <a:spcPts val="42"/>
              </a:spcBef>
            </a:pPr>
            <a:endParaRPr sz="1734" dirty="0">
              <a:latin typeface="Comic Sans MS"/>
              <a:cs typeface="Comic Sans MS"/>
            </a:endParaRPr>
          </a:p>
          <a:p>
            <a:pPr marL="428030" marR="4763" indent="-264914">
              <a:lnSpc>
                <a:spcPts val="1969"/>
              </a:lnSpc>
            </a:pPr>
            <a:r>
              <a:rPr sz="1734" spc="-5" dirty="0">
                <a:solidFill>
                  <a:srgbClr val="000080"/>
                </a:solidFill>
                <a:latin typeface="Courier New"/>
                <a:cs typeface="Courier New"/>
              </a:rPr>
              <a:t>&lt;p&gt;&lt;author&gt;</a:t>
            </a:r>
            <a:r>
              <a:rPr sz="1734" spc="-5" dirty="0">
                <a:solidFill>
                  <a:srgbClr val="23292D"/>
                </a:solidFill>
                <a:latin typeface="Courier New"/>
                <a:cs typeface="Courier New"/>
              </a:rPr>
              <a:t>Victor</a:t>
            </a:r>
            <a:r>
              <a:rPr sz="1734" spc="-5" dirty="0">
                <a:solidFill>
                  <a:srgbClr val="000080"/>
                </a:solidFill>
                <a:latin typeface="Courier New"/>
                <a:cs typeface="Courier New"/>
              </a:rPr>
              <a:t>&lt;/author&gt;</a:t>
            </a:r>
            <a:r>
              <a:rPr sz="1734" spc="-5" dirty="0">
                <a:solidFill>
                  <a:srgbClr val="23292D"/>
                </a:solidFill>
                <a:latin typeface="Courier New"/>
                <a:cs typeface="Courier New"/>
              </a:rPr>
              <a:t>,</a:t>
            </a:r>
            <a:r>
              <a:rPr sz="1734" spc="9" dirty="0">
                <a:solidFill>
                  <a:srgbClr val="23292D"/>
                </a:solidFill>
                <a:latin typeface="Courier New"/>
                <a:cs typeface="Courier New"/>
              </a:rPr>
              <a:t> </a:t>
            </a:r>
            <a:r>
              <a:rPr sz="1734" dirty="0">
                <a:solidFill>
                  <a:srgbClr val="23292D"/>
                </a:solidFill>
                <a:latin typeface="Courier New"/>
                <a:cs typeface="Courier New"/>
              </a:rPr>
              <a:t>est</a:t>
            </a:r>
            <a:r>
              <a:rPr sz="1734" spc="9" dirty="0">
                <a:solidFill>
                  <a:srgbClr val="23292D"/>
                </a:solidFill>
                <a:latin typeface="Courier New"/>
                <a:cs typeface="Courier New"/>
              </a:rPr>
              <a:t> </a:t>
            </a:r>
            <a:r>
              <a:rPr sz="1734" dirty="0">
                <a:solidFill>
                  <a:srgbClr val="23292D"/>
                </a:solidFill>
                <a:latin typeface="Courier New"/>
                <a:cs typeface="Courier New"/>
              </a:rPr>
              <a:t>l'auteur</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000080"/>
                </a:solidFill>
                <a:latin typeface="Courier New"/>
                <a:cs typeface="Courier New"/>
              </a:rPr>
              <a:t>&lt;title&gt;</a:t>
            </a:r>
            <a:r>
              <a:rPr sz="1734" dirty="0">
                <a:solidFill>
                  <a:srgbClr val="23292D"/>
                </a:solidFill>
                <a:latin typeface="Courier New"/>
                <a:cs typeface="Courier New"/>
              </a:rPr>
              <a:t>Notre- </a:t>
            </a:r>
            <a:r>
              <a:rPr sz="1734" spc="-1027" dirty="0">
                <a:solidFill>
                  <a:srgbClr val="23292D"/>
                </a:solidFill>
                <a:latin typeface="Courier New"/>
                <a:cs typeface="Courier New"/>
              </a:rPr>
              <a:t> </a:t>
            </a:r>
            <a:r>
              <a:rPr sz="1734" dirty="0">
                <a:solidFill>
                  <a:srgbClr val="23292D"/>
                </a:solidFill>
                <a:latin typeface="Courier New"/>
                <a:cs typeface="Courier New"/>
              </a:rPr>
              <a:t>Dame</a:t>
            </a:r>
            <a:r>
              <a:rPr sz="1734" spc="-5" dirty="0">
                <a:solidFill>
                  <a:srgbClr val="23292D"/>
                </a:solidFill>
                <a:latin typeface="Courier New"/>
                <a:cs typeface="Courier New"/>
              </a:rPr>
              <a:t> </a:t>
            </a:r>
            <a:r>
              <a:rPr sz="1734" dirty="0">
                <a:solidFill>
                  <a:srgbClr val="23292D"/>
                </a:solidFill>
                <a:latin typeface="Courier New"/>
                <a:cs typeface="Courier New"/>
              </a:rPr>
              <a:t>de </a:t>
            </a:r>
            <a:r>
              <a:rPr sz="1734" spc="-5" dirty="0">
                <a:solidFill>
                  <a:srgbClr val="23292D"/>
                </a:solidFill>
                <a:latin typeface="Courier New"/>
                <a:cs typeface="Courier New"/>
              </a:rPr>
              <a:t>Paris</a:t>
            </a:r>
            <a:r>
              <a:rPr sz="1734" spc="-5" dirty="0">
                <a:solidFill>
                  <a:srgbClr val="000080"/>
                </a:solidFill>
                <a:latin typeface="Courier New"/>
                <a:cs typeface="Courier New"/>
              </a:rPr>
              <a:t>&lt;/title&gt;&lt;/p&gt;</a:t>
            </a:r>
            <a:endParaRPr sz="1734" dirty="0">
              <a:latin typeface="Courier New"/>
              <a:cs typeface="Courier New"/>
            </a:endParaRPr>
          </a:p>
          <a:p>
            <a:pPr>
              <a:spcBef>
                <a:spcPts val="28"/>
              </a:spcBef>
            </a:pPr>
            <a:endParaRPr sz="1875" dirty="0">
              <a:latin typeface="Courier New"/>
              <a:cs typeface="Courier New"/>
            </a:endParaRPr>
          </a:p>
          <a:p>
            <a:pPr marL="11906" algn="just"/>
            <a:r>
              <a:rPr sz="2438" dirty="0">
                <a:solidFill>
                  <a:srgbClr val="23292D"/>
                </a:solidFill>
                <a:latin typeface="+mn-lt"/>
                <a:cs typeface="Comic Sans MS"/>
              </a:rPr>
              <a:t>L'élément </a:t>
            </a:r>
            <a:r>
              <a:rPr sz="1734" dirty="0">
                <a:solidFill>
                  <a:srgbClr val="23292D"/>
                </a:solidFill>
                <a:latin typeface="+mn-lt"/>
                <a:cs typeface="Courier New"/>
              </a:rPr>
              <a:t>&lt;title&gt; </a:t>
            </a:r>
            <a:r>
              <a:rPr sz="2438" dirty="0">
                <a:solidFill>
                  <a:srgbClr val="23292D"/>
                </a:solidFill>
                <a:latin typeface="+mn-lt"/>
                <a:cs typeface="Comic Sans MS"/>
              </a:rPr>
              <a:t>peut être mis dans un  </a:t>
            </a:r>
            <a:r>
              <a:rPr sz="1734" dirty="0">
                <a:solidFill>
                  <a:srgbClr val="23292D"/>
                </a:solidFill>
                <a:latin typeface="+mn-lt"/>
                <a:cs typeface="Courier New"/>
              </a:rPr>
              <a:t>&lt;p&gt; </a:t>
            </a:r>
            <a:r>
              <a:rPr sz="2438" dirty="0">
                <a:solidFill>
                  <a:srgbClr val="23292D"/>
                </a:solidFill>
                <a:latin typeface="+mn-lt"/>
                <a:cs typeface="Comic Sans MS"/>
              </a:rPr>
              <a:t>, mais pas </a:t>
            </a:r>
            <a:r>
              <a:rPr sz="1734" dirty="0">
                <a:solidFill>
                  <a:srgbClr val="23292D"/>
                </a:solidFill>
                <a:latin typeface="+mn-lt"/>
                <a:cs typeface="Courier New"/>
              </a:rPr>
              <a:t>&lt;author&gt; </a:t>
            </a:r>
            <a:r>
              <a:rPr sz="2438" dirty="0">
                <a:solidFill>
                  <a:srgbClr val="23292D"/>
                </a:solidFill>
                <a:latin typeface="+mn-lt"/>
                <a:cs typeface="Comic Sans MS"/>
              </a:rPr>
              <a:t>.</a:t>
            </a:r>
            <a:endParaRPr sz="2438" dirty="0">
              <a:latin typeface="+mn-lt"/>
              <a:cs typeface="Comic Sans MS"/>
            </a:endParaRPr>
          </a:p>
        </p:txBody>
      </p:sp>
    </p:spTree>
    <p:extLst>
      <p:ext uri="{BB962C8B-B14F-4D97-AF65-F5344CB8AC3E}">
        <p14:creationId xmlns:p14="http://schemas.microsoft.com/office/powerpoint/2010/main" val="1331353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1739022"/>
            <a:ext cx="7732514" cy="2300883"/>
            <a:chOff x="751495" y="1854956"/>
            <a:chExt cx="8248015" cy="2454275"/>
          </a:xfrm>
        </p:grpSpPr>
        <p:sp>
          <p:nvSpPr>
            <p:cNvPr id="3" name="object 3"/>
            <p:cNvSpPr/>
            <p:nvPr/>
          </p:nvSpPr>
          <p:spPr>
            <a:xfrm>
              <a:off x="756251" y="1859712"/>
              <a:ext cx="8238490" cy="2444750"/>
            </a:xfrm>
            <a:custGeom>
              <a:avLst/>
              <a:gdLst/>
              <a:ahLst/>
              <a:cxnLst/>
              <a:rect l="l" t="t" r="r" b="b"/>
              <a:pathLst>
                <a:path w="8238490" h="2444750">
                  <a:moveTo>
                    <a:pt x="8214128" y="2444737"/>
                  </a:moveTo>
                  <a:lnTo>
                    <a:pt x="23781" y="2444737"/>
                  </a:lnTo>
                  <a:lnTo>
                    <a:pt x="13377" y="2443251"/>
                  </a:lnTo>
                  <a:lnTo>
                    <a:pt x="5945" y="2438793"/>
                  </a:lnTo>
                  <a:lnTo>
                    <a:pt x="1486" y="2431361"/>
                  </a:lnTo>
                  <a:lnTo>
                    <a:pt x="0" y="2420956"/>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420956"/>
                  </a:lnTo>
                  <a:lnTo>
                    <a:pt x="8236423" y="2431361"/>
                  </a:lnTo>
                  <a:lnTo>
                    <a:pt x="8231964" y="2438793"/>
                  </a:lnTo>
                  <a:lnTo>
                    <a:pt x="8224532" y="2443251"/>
                  </a:lnTo>
                  <a:lnTo>
                    <a:pt x="8214128" y="2444737"/>
                  </a:lnTo>
                  <a:close/>
                </a:path>
              </a:pathLst>
            </a:custGeom>
            <a:solidFill>
              <a:srgbClr val="F6F8F9"/>
            </a:solidFill>
          </p:spPr>
          <p:txBody>
            <a:bodyPr wrap="square" lIns="0" tIns="0" rIns="0" bIns="0" rtlCol="0"/>
            <a:lstStyle/>
            <a:p>
              <a:endParaRPr/>
            </a:p>
          </p:txBody>
        </p:sp>
        <p:sp>
          <p:nvSpPr>
            <p:cNvPr id="4" name="object 4"/>
            <p:cNvSpPr/>
            <p:nvPr/>
          </p:nvSpPr>
          <p:spPr>
            <a:xfrm>
              <a:off x="756251" y="1859712"/>
              <a:ext cx="8238490" cy="2444750"/>
            </a:xfrm>
            <a:custGeom>
              <a:avLst/>
              <a:gdLst/>
              <a:ahLst/>
              <a:cxnLst/>
              <a:rect l="l" t="t" r="r" b="b"/>
              <a:pathLst>
                <a:path w="8238490" h="2444750">
                  <a:moveTo>
                    <a:pt x="0" y="2420956"/>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420956"/>
                  </a:lnTo>
                  <a:lnTo>
                    <a:pt x="8236423" y="2431361"/>
                  </a:lnTo>
                  <a:lnTo>
                    <a:pt x="8231964" y="2438793"/>
                  </a:lnTo>
                  <a:lnTo>
                    <a:pt x="8224532" y="2443251"/>
                  </a:lnTo>
                  <a:lnTo>
                    <a:pt x="8214128" y="2444737"/>
                  </a:lnTo>
                  <a:lnTo>
                    <a:pt x="23781" y="2444737"/>
                  </a:lnTo>
                  <a:lnTo>
                    <a:pt x="13377" y="2443251"/>
                  </a:lnTo>
                  <a:lnTo>
                    <a:pt x="5945" y="2438793"/>
                  </a:lnTo>
                  <a:lnTo>
                    <a:pt x="1486" y="2431361"/>
                  </a:lnTo>
                  <a:lnTo>
                    <a:pt x="0" y="2420956"/>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710480" y="4708736"/>
            <a:ext cx="7732514" cy="1802011"/>
            <a:chOff x="751495" y="5022651"/>
            <a:chExt cx="8248015" cy="1922145"/>
          </a:xfrm>
        </p:grpSpPr>
        <p:sp>
          <p:nvSpPr>
            <p:cNvPr id="6" name="object 6"/>
            <p:cNvSpPr/>
            <p:nvPr/>
          </p:nvSpPr>
          <p:spPr>
            <a:xfrm>
              <a:off x="756251" y="5027407"/>
              <a:ext cx="8238490" cy="1912620"/>
            </a:xfrm>
            <a:custGeom>
              <a:avLst/>
              <a:gdLst/>
              <a:ahLst/>
              <a:cxnLst/>
              <a:rect l="l" t="t" r="r" b="b"/>
              <a:pathLst>
                <a:path w="8238490" h="1912620">
                  <a:moveTo>
                    <a:pt x="8214128" y="1912032"/>
                  </a:moveTo>
                  <a:lnTo>
                    <a:pt x="23781" y="1912032"/>
                  </a:lnTo>
                  <a:lnTo>
                    <a:pt x="13377" y="1910546"/>
                  </a:lnTo>
                  <a:lnTo>
                    <a:pt x="5945" y="1906087"/>
                  </a:lnTo>
                  <a:lnTo>
                    <a:pt x="1486" y="1898656"/>
                  </a:lnTo>
                  <a:lnTo>
                    <a:pt x="0" y="1888250"/>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888250"/>
                  </a:lnTo>
                  <a:lnTo>
                    <a:pt x="8236423" y="1898656"/>
                  </a:lnTo>
                  <a:lnTo>
                    <a:pt x="8231964" y="1906087"/>
                  </a:lnTo>
                  <a:lnTo>
                    <a:pt x="8224532" y="1910546"/>
                  </a:lnTo>
                  <a:lnTo>
                    <a:pt x="8214128" y="1912032"/>
                  </a:lnTo>
                  <a:close/>
                </a:path>
              </a:pathLst>
            </a:custGeom>
            <a:solidFill>
              <a:srgbClr val="F6F8F9"/>
            </a:solidFill>
          </p:spPr>
          <p:txBody>
            <a:bodyPr wrap="square" lIns="0" tIns="0" rIns="0" bIns="0" rtlCol="0"/>
            <a:lstStyle/>
            <a:p>
              <a:endParaRPr/>
            </a:p>
          </p:txBody>
        </p:sp>
        <p:sp>
          <p:nvSpPr>
            <p:cNvPr id="7" name="object 7"/>
            <p:cNvSpPr/>
            <p:nvPr/>
          </p:nvSpPr>
          <p:spPr>
            <a:xfrm>
              <a:off x="756251" y="5027407"/>
              <a:ext cx="8238490" cy="1912620"/>
            </a:xfrm>
            <a:custGeom>
              <a:avLst/>
              <a:gdLst/>
              <a:ahLst/>
              <a:cxnLst/>
              <a:rect l="l" t="t" r="r" b="b"/>
              <a:pathLst>
                <a:path w="8238490" h="1912620">
                  <a:moveTo>
                    <a:pt x="0" y="1888250"/>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888250"/>
                  </a:lnTo>
                  <a:lnTo>
                    <a:pt x="8236423" y="1898656"/>
                  </a:lnTo>
                  <a:lnTo>
                    <a:pt x="8231964" y="1906087"/>
                  </a:lnTo>
                  <a:lnTo>
                    <a:pt x="8224532" y="1910546"/>
                  </a:lnTo>
                  <a:lnTo>
                    <a:pt x="8214128" y="1912032"/>
                  </a:lnTo>
                  <a:lnTo>
                    <a:pt x="23781" y="1912032"/>
                  </a:lnTo>
                  <a:lnTo>
                    <a:pt x="13377" y="1910546"/>
                  </a:lnTo>
                  <a:lnTo>
                    <a:pt x="5945" y="1906087"/>
                  </a:lnTo>
                  <a:lnTo>
                    <a:pt x="1486" y="1898656"/>
                  </a:lnTo>
                  <a:lnTo>
                    <a:pt x="0" y="1888250"/>
                  </a:lnTo>
                  <a:close/>
                </a:path>
              </a:pathLst>
            </a:custGeom>
            <a:ln w="9512">
              <a:solidFill>
                <a:srgbClr val="999999"/>
              </a:solidFill>
            </a:ln>
          </p:spPr>
          <p:txBody>
            <a:bodyPr wrap="square" lIns="0" tIns="0" rIns="0" bIns="0" rtlCol="0"/>
            <a:lstStyle/>
            <a:p>
              <a:endParaRPr/>
            </a:p>
          </p:txBody>
        </p:sp>
      </p:grpSp>
      <p:sp>
        <p:nvSpPr>
          <p:cNvPr id="8" name="object 8"/>
          <p:cNvSpPr txBox="1">
            <a:spLocks noGrp="1"/>
          </p:cNvSpPr>
          <p:nvPr>
            <p:ph type="title"/>
          </p:nvPr>
        </p:nvSpPr>
        <p:spPr>
          <a:xfrm>
            <a:off x="694114" y="224048"/>
            <a:ext cx="6663616"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2672" dirty="0">
                <a:latin typeface="+mn-lt"/>
                <a:cs typeface="Cambria"/>
              </a:rPr>
              <a:t>D</a:t>
            </a:r>
            <a:r>
              <a:rPr sz="2672" dirty="0">
                <a:latin typeface="+mn-lt"/>
                <a:cs typeface="Comic Sans MS"/>
              </a:rPr>
              <a:t>es limites de la globalisation (suite)</a:t>
            </a:r>
          </a:p>
        </p:txBody>
      </p:sp>
      <p:sp>
        <p:nvSpPr>
          <p:cNvPr id="9" name="object 9"/>
          <p:cNvSpPr/>
          <p:nvPr/>
        </p:nvSpPr>
        <p:spPr>
          <a:xfrm>
            <a:off x="5038440" y="1283992"/>
            <a:ext cx="1127051" cy="431213"/>
          </a:xfrm>
          <a:custGeom>
            <a:avLst/>
            <a:gdLst/>
            <a:ahLst/>
            <a:cxnLst/>
            <a:rect l="l" t="t" r="r" b="b"/>
            <a:pathLst>
              <a:path w="1579245" h="371475">
                <a:moveTo>
                  <a:pt x="155055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550553" y="0"/>
                </a:lnTo>
                <a:lnTo>
                  <a:pt x="1563038" y="1783"/>
                </a:lnTo>
                <a:lnTo>
                  <a:pt x="1571956" y="7134"/>
                </a:lnTo>
                <a:lnTo>
                  <a:pt x="1577307" y="16052"/>
                </a:lnTo>
                <a:lnTo>
                  <a:pt x="1579091" y="28537"/>
                </a:lnTo>
                <a:lnTo>
                  <a:pt x="1579091" y="342453"/>
                </a:lnTo>
                <a:lnTo>
                  <a:pt x="1577307" y="354938"/>
                </a:lnTo>
                <a:lnTo>
                  <a:pt x="1571956" y="363856"/>
                </a:lnTo>
                <a:lnTo>
                  <a:pt x="1563038" y="369207"/>
                </a:lnTo>
                <a:lnTo>
                  <a:pt x="1550553" y="370991"/>
                </a:lnTo>
                <a:close/>
              </a:path>
            </a:pathLst>
          </a:custGeom>
          <a:solidFill>
            <a:srgbClr val="1B1F22">
              <a:alpha val="5097"/>
            </a:srgbClr>
          </a:solidFill>
        </p:spPr>
        <p:txBody>
          <a:bodyPr wrap="square" lIns="0" tIns="0" rIns="0" bIns="0" rtlCol="0"/>
          <a:lstStyle/>
          <a:p>
            <a:endParaRPr/>
          </a:p>
        </p:txBody>
      </p:sp>
      <p:sp>
        <p:nvSpPr>
          <p:cNvPr id="10" name="object 10"/>
          <p:cNvSpPr/>
          <p:nvPr/>
        </p:nvSpPr>
        <p:spPr>
          <a:xfrm>
            <a:off x="6779564" y="1339702"/>
            <a:ext cx="740271" cy="403779"/>
          </a:xfrm>
          <a:custGeom>
            <a:avLst/>
            <a:gdLst/>
            <a:ahLst/>
            <a:cxnLst/>
            <a:rect l="l" t="t" r="r" b="b"/>
            <a:pathLst>
              <a:path w="1017904" h="371475">
                <a:moveTo>
                  <a:pt x="989310"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989310" y="0"/>
                </a:lnTo>
                <a:lnTo>
                  <a:pt x="1001795" y="1783"/>
                </a:lnTo>
                <a:lnTo>
                  <a:pt x="1010713" y="7134"/>
                </a:lnTo>
                <a:lnTo>
                  <a:pt x="1016064" y="16052"/>
                </a:lnTo>
                <a:lnTo>
                  <a:pt x="1017847" y="28537"/>
                </a:lnTo>
                <a:lnTo>
                  <a:pt x="1017847" y="342453"/>
                </a:lnTo>
                <a:lnTo>
                  <a:pt x="1016064" y="354938"/>
                </a:lnTo>
                <a:lnTo>
                  <a:pt x="1010713" y="363856"/>
                </a:lnTo>
                <a:lnTo>
                  <a:pt x="1001795" y="369207"/>
                </a:lnTo>
                <a:lnTo>
                  <a:pt x="989310" y="370991"/>
                </a:lnTo>
                <a:close/>
              </a:path>
            </a:pathLst>
          </a:custGeom>
          <a:solidFill>
            <a:srgbClr val="1B1F22">
              <a:alpha val="5097"/>
            </a:srgbClr>
          </a:solidFill>
        </p:spPr>
        <p:txBody>
          <a:bodyPr wrap="square" lIns="0" tIns="0" rIns="0" bIns="0" rtlCol="0"/>
          <a:lstStyle/>
          <a:p>
            <a:endParaRPr/>
          </a:p>
        </p:txBody>
      </p:sp>
      <p:sp>
        <p:nvSpPr>
          <p:cNvPr id="11" name="object 11"/>
          <p:cNvSpPr txBox="1"/>
          <p:nvPr/>
        </p:nvSpPr>
        <p:spPr>
          <a:xfrm>
            <a:off x="694114" y="933685"/>
            <a:ext cx="8003319" cy="5572591"/>
          </a:xfrm>
          <a:prstGeom prst="rect">
            <a:avLst/>
          </a:prstGeom>
        </p:spPr>
        <p:txBody>
          <a:bodyPr vert="horz" wrap="square" lIns="0" tIns="13691" rIns="0" bIns="0" rtlCol="0">
            <a:spAutoFit/>
          </a:bodyPr>
          <a:lstStyle/>
          <a:p>
            <a:pPr marL="11906" marR="4763">
              <a:lnSpc>
                <a:spcPts val="3019"/>
              </a:lnSpc>
              <a:spcBef>
                <a:spcPts val="107"/>
              </a:spcBef>
            </a:pPr>
            <a:r>
              <a:rPr sz="2438" dirty="0">
                <a:solidFill>
                  <a:srgbClr val="23292D"/>
                </a:solidFill>
                <a:latin typeface="+mn-lt"/>
                <a:cs typeface="Comic Sans MS"/>
              </a:rPr>
              <a:t>Parfois il est possible d'utiliser un élément sans pour autant que cela soit  souhaitable, comme </a:t>
            </a:r>
            <a:r>
              <a:rPr sz="1734" dirty="0">
                <a:solidFill>
                  <a:srgbClr val="23292D"/>
                </a:solidFill>
                <a:latin typeface="+mn-lt"/>
                <a:cs typeface="Courier New"/>
              </a:rPr>
              <a:t>&lt;persName&gt; </a:t>
            </a:r>
            <a:r>
              <a:rPr sz="2438" dirty="0">
                <a:solidFill>
                  <a:srgbClr val="23292D"/>
                </a:solidFill>
                <a:latin typeface="+mn-lt"/>
                <a:cs typeface="Comic Sans MS"/>
              </a:rPr>
              <a:t>dans </a:t>
            </a:r>
            <a:r>
              <a:rPr sz="1734" dirty="0">
                <a:solidFill>
                  <a:srgbClr val="23292D"/>
                </a:solidFill>
                <a:latin typeface="+mn-lt"/>
                <a:cs typeface="Courier New"/>
              </a:rPr>
              <a:t>&lt;bibl&gt;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a:t>
            </a:r>
            <a:r>
              <a:rPr sz="2438" dirty="0">
                <a:solidFill>
                  <a:srgbClr val="23292D"/>
                </a:solidFill>
                <a:latin typeface="+mn-lt"/>
                <a:cs typeface="Comic Sans MS"/>
              </a:rPr>
              <a:t>:</a:t>
            </a:r>
            <a:endParaRPr sz="2438" dirty="0">
              <a:latin typeface="+mn-lt"/>
              <a:cs typeface="Comic Sans MS"/>
            </a:endParaRPr>
          </a:p>
          <a:p>
            <a:pPr>
              <a:spcBef>
                <a:spcPts val="9"/>
              </a:spcBef>
            </a:pPr>
            <a:endParaRPr sz="1641" dirty="0">
              <a:latin typeface="Comic Sans MS"/>
              <a:cs typeface="Comic Sans MS"/>
            </a:endParaRPr>
          </a:p>
          <a:p>
            <a:pPr marL="163116">
              <a:lnSpc>
                <a:spcPts val="2025"/>
              </a:lnSpc>
              <a:spcBef>
                <a:spcPts val="5"/>
              </a:spcBef>
            </a:pPr>
            <a:r>
              <a:rPr sz="1734" spc="-5" dirty="0">
                <a:solidFill>
                  <a:srgbClr val="000080"/>
                </a:solidFill>
                <a:latin typeface="Courier New"/>
                <a:cs typeface="Courier New"/>
              </a:rPr>
              <a:t>&lt;bibl&gt;</a:t>
            </a:r>
            <a:endParaRPr sz="1734" dirty="0">
              <a:latin typeface="Courier New"/>
              <a:cs typeface="Courier New"/>
            </a:endParaRPr>
          </a:p>
          <a:p>
            <a:pPr marL="428030">
              <a:lnSpc>
                <a:spcPts val="1964"/>
              </a:lnSpc>
            </a:pPr>
            <a:r>
              <a:rPr sz="1734" dirty="0">
                <a:solidFill>
                  <a:srgbClr val="000080"/>
                </a:solidFill>
                <a:latin typeface="Courier New"/>
                <a:cs typeface="Courier New"/>
              </a:rPr>
              <a:t>&lt;persName&gt;</a:t>
            </a:r>
            <a:r>
              <a:rPr sz="1734" dirty="0">
                <a:solidFill>
                  <a:srgbClr val="23292D"/>
                </a:solidFill>
                <a:latin typeface="Courier New"/>
                <a:cs typeface="Courier New"/>
              </a:rPr>
              <a:t>Molière</a:t>
            </a:r>
            <a:r>
              <a:rPr sz="1734" dirty="0">
                <a:solidFill>
                  <a:srgbClr val="000080"/>
                </a:solidFill>
                <a:latin typeface="Courier New"/>
                <a:cs typeface="Courier New"/>
              </a:rPr>
              <a:t>&lt;/persName&gt;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Le</a:t>
            </a:r>
            <a:r>
              <a:rPr sz="1734" spc="-14" dirty="0">
                <a:solidFill>
                  <a:srgbClr val="23292D"/>
                </a:solidFill>
                <a:latin typeface="Courier New"/>
                <a:cs typeface="Courier New"/>
              </a:rPr>
              <a:t> </a:t>
            </a:r>
            <a:r>
              <a:rPr sz="1734" dirty="0">
                <a:solidFill>
                  <a:srgbClr val="23292D"/>
                </a:solidFill>
                <a:latin typeface="Courier New"/>
                <a:cs typeface="Courier New"/>
              </a:rPr>
              <a:t>Festin</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Pierre</a:t>
            </a:r>
            <a:r>
              <a:rPr sz="1734" dirty="0">
                <a:solidFill>
                  <a:srgbClr val="000080"/>
                </a:solidFill>
                <a:latin typeface="Courier New"/>
                <a:cs typeface="Courier New"/>
              </a:rPr>
              <a:t>&lt;/title&gt;</a:t>
            </a:r>
            <a:endParaRPr sz="1734" dirty="0">
              <a:latin typeface="Courier New"/>
              <a:cs typeface="Courier New"/>
            </a:endParaRPr>
          </a:p>
          <a:p>
            <a:pPr marL="428030">
              <a:lnSpc>
                <a:spcPts val="1964"/>
              </a:lnSpc>
            </a:pPr>
            <a:r>
              <a:rPr sz="1734" dirty="0">
                <a:solidFill>
                  <a:srgbClr val="000080"/>
                </a:solidFill>
                <a:latin typeface="Courier New"/>
                <a:cs typeface="Courier New"/>
              </a:rPr>
              <a:t>&lt;persName&gt;</a:t>
            </a:r>
            <a:r>
              <a:rPr sz="1734" dirty="0">
                <a:solidFill>
                  <a:srgbClr val="23292D"/>
                </a:solidFill>
                <a:latin typeface="Courier New"/>
                <a:cs typeface="Courier New"/>
              </a:rPr>
              <a:t>Joan</a:t>
            </a:r>
            <a:r>
              <a:rPr sz="1734" spc="-56" dirty="0">
                <a:solidFill>
                  <a:srgbClr val="23292D"/>
                </a:solidFill>
                <a:latin typeface="Courier New"/>
                <a:cs typeface="Courier New"/>
              </a:rPr>
              <a:t> </a:t>
            </a:r>
            <a:r>
              <a:rPr sz="1734" dirty="0">
                <a:solidFill>
                  <a:srgbClr val="23292D"/>
                </a:solidFill>
                <a:latin typeface="Courier New"/>
                <a:cs typeface="Courier New"/>
              </a:rPr>
              <a:t>DeJean</a:t>
            </a:r>
            <a:r>
              <a:rPr sz="1734" dirty="0">
                <a:solidFill>
                  <a:srgbClr val="000080"/>
                </a:solidFill>
                <a:latin typeface="Courier New"/>
                <a:cs typeface="Courier New"/>
              </a:rPr>
              <a:t>&lt;/persName&gt;</a:t>
            </a:r>
            <a:endParaRPr sz="1734" dirty="0">
              <a:latin typeface="Courier New"/>
              <a:cs typeface="Courier New"/>
            </a:endParaRPr>
          </a:p>
          <a:p>
            <a:pPr marL="428030">
              <a:lnSpc>
                <a:spcPts val="1964"/>
              </a:lnSpc>
            </a:pPr>
            <a:r>
              <a:rPr sz="1734" dirty="0">
                <a:solidFill>
                  <a:srgbClr val="000080"/>
                </a:solidFill>
                <a:latin typeface="Courier New"/>
                <a:cs typeface="Courier New"/>
              </a:rPr>
              <a:t>&lt;pubPlace&gt;</a:t>
            </a:r>
            <a:r>
              <a:rPr sz="1734" dirty="0">
                <a:solidFill>
                  <a:srgbClr val="23292D"/>
                </a:solidFill>
                <a:latin typeface="Courier New"/>
                <a:cs typeface="Courier New"/>
              </a:rPr>
              <a:t>Genève</a:t>
            </a:r>
            <a:r>
              <a:rPr sz="1734" dirty="0">
                <a:solidFill>
                  <a:srgbClr val="000080"/>
                </a:solidFill>
                <a:latin typeface="Courier New"/>
                <a:cs typeface="Courier New"/>
              </a:rPr>
              <a:t>&lt;/pubPlace&gt;</a:t>
            </a:r>
            <a:endParaRPr sz="1734" dirty="0">
              <a:latin typeface="Courier New"/>
              <a:cs typeface="Courier New"/>
            </a:endParaRPr>
          </a:p>
          <a:p>
            <a:pPr marL="428030">
              <a:lnSpc>
                <a:spcPts val="1964"/>
              </a:lnSpc>
            </a:pPr>
            <a:r>
              <a:rPr sz="1734" dirty="0">
                <a:solidFill>
                  <a:srgbClr val="000080"/>
                </a:solidFill>
                <a:latin typeface="Courier New"/>
                <a:cs typeface="Courier New"/>
              </a:rPr>
              <a:t>&lt;publisher&gt;</a:t>
            </a:r>
            <a:r>
              <a:rPr sz="1734" dirty="0">
                <a:solidFill>
                  <a:srgbClr val="23292D"/>
                </a:solidFill>
                <a:latin typeface="Courier New"/>
                <a:cs typeface="Courier New"/>
              </a:rPr>
              <a:t>Droz</a:t>
            </a:r>
            <a:r>
              <a:rPr sz="1734" dirty="0">
                <a:solidFill>
                  <a:srgbClr val="000080"/>
                </a:solidFill>
                <a:latin typeface="Courier New"/>
                <a:cs typeface="Courier New"/>
              </a:rPr>
              <a:t>&lt;/publisher&gt;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&lt;date&gt;</a:t>
            </a:r>
            <a:r>
              <a:rPr sz="1734" spc="-5" dirty="0">
                <a:solidFill>
                  <a:srgbClr val="23292D"/>
                </a:solidFill>
                <a:latin typeface="Courier New"/>
                <a:cs typeface="Courier New"/>
              </a:rPr>
              <a:t>1999</a:t>
            </a:r>
            <a:r>
              <a:rPr sz="1734" spc="-5" dirty="0">
                <a:solidFill>
                  <a:srgbClr val="000080"/>
                </a:solidFill>
                <a:latin typeface="Courier New"/>
                <a:cs typeface="Courier New"/>
              </a:rPr>
              <a:t>&lt;/date&gt;</a:t>
            </a:r>
            <a:endParaRPr sz="1734" dirty="0">
              <a:latin typeface="Courier New"/>
              <a:cs typeface="Courier New"/>
            </a:endParaRPr>
          </a:p>
          <a:p>
            <a:pPr marL="163116">
              <a:lnSpc>
                <a:spcPts val="2025"/>
              </a:lnSpc>
            </a:pPr>
            <a:r>
              <a:rPr sz="1734" dirty="0">
                <a:solidFill>
                  <a:srgbClr val="000080"/>
                </a:solidFill>
                <a:latin typeface="Courier New"/>
                <a:cs typeface="Courier New"/>
              </a:rPr>
              <a:t>&lt;/bibl&gt;</a:t>
            </a:r>
            <a:endParaRPr sz="1734" dirty="0">
              <a:latin typeface="Courier New"/>
              <a:cs typeface="Courier New"/>
            </a:endParaRPr>
          </a:p>
          <a:p>
            <a:pPr>
              <a:spcBef>
                <a:spcPts val="23"/>
              </a:spcBef>
            </a:pPr>
            <a:endParaRPr sz="1922" dirty="0">
              <a:latin typeface="Courier New"/>
              <a:cs typeface="Courier New"/>
            </a:endParaRPr>
          </a:p>
          <a:p>
            <a:pPr marL="11906"/>
            <a:r>
              <a:rPr sz="2438" dirty="0">
                <a:solidFill>
                  <a:srgbClr val="23292D"/>
                </a:solidFill>
                <a:latin typeface="+mn-lt"/>
                <a:cs typeface="Comic Sans MS"/>
              </a:rPr>
              <a:t>Même s'il est possible de préciser</a:t>
            </a:r>
            <a:endParaRPr sz="2438" dirty="0">
              <a:latin typeface="+mn-lt"/>
              <a:cs typeface="Comic Sans MS"/>
            </a:endParaRPr>
          </a:p>
          <a:p>
            <a:pPr>
              <a:spcBef>
                <a:spcPts val="61"/>
              </a:spcBef>
            </a:pPr>
            <a:endParaRPr sz="1688" dirty="0">
              <a:latin typeface="Comic Sans MS"/>
              <a:cs typeface="Comic Sans MS"/>
            </a:endParaRPr>
          </a:p>
          <a:p>
            <a:pPr marL="163116">
              <a:lnSpc>
                <a:spcPts val="2025"/>
              </a:lnSpc>
            </a:pPr>
            <a:r>
              <a:rPr sz="1734" spc="-5" dirty="0">
                <a:solidFill>
                  <a:srgbClr val="000080"/>
                </a:solidFill>
                <a:latin typeface="Courier New"/>
                <a:cs typeface="Courier New"/>
              </a:rPr>
              <a:t>&lt;bibl&gt;</a:t>
            </a:r>
            <a:endParaRPr sz="1734" dirty="0">
              <a:latin typeface="Courier New"/>
              <a:cs typeface="Courier New"/>
            </a:endParaRPr>
          </a:p>
          <a:p>
            <a:pPr marL="428030">
              <a:lnSpc>
                <a:spcPts val="1964"/>
              </a:lnSpc>
              <a:tabLst>
                <a:tab pos="1750814" algn="l"/>
              </a:tabLst>
            </a:pPr>
            <a:r>
              <a:rPr sz="1734" dirty="0">
                <a:solidFill>
                  <a:srgbClr val="000080"/>
                </a:solidFill>
                <a:latin typeface="Courier New"/>
                <a:cs typeface="Courier New"/>
              </a:rPr>
              <a:t>&lt;persName	</a:t>
            </a:r>
            <a:r>
              <a:rPr sz="1734" dirty="0">
                <a:solidFill>
                  <a:srgbClr val="008080"/>
                </a:solidFill>
                <a:latin typeface="Courier New"/>
                <a:cs typeface="Courier New"/>
              </a:rPr>
              <a:t>type</a:t>
            </a:r>
            <a:r>
              <a:rPr sz="1734" dirty="0">
                <a:solidFill>
                  <a:srgbClr val="000080"/>
                </a:solidFill>
                <a:latin typeface="Courier New"/>
                <a:cs typeface="Courier New"/>
              </a:rPr>
              <a:t>=</a:t>
            </a:r>
            <a:r>
              <a:rPr sz="1734" dirty="0">
                <a:solidFill>
                  <a:srgbClr val="DD1144"/>
                </a:solidFill>
                <a:latin typeface="Courier New"/>
                <a:cs typeface="Courier New"/>
              </a:rPr>
              <a:t>"auteur"</a:t>
            </a:r>
            <a:r>
              <a:rPr sz="1734" dirty="0">
                <a:solidFill>
                  <a:srgbClr val="000080"/>
                </a:solidFill>
                <a:latin typeface="Courier New"/>
                <a:cs typeface="Courier New"/>
              </a:rPr>
              <a:t>&gt;</a:t>
            </a:r>
            <a:r>
              <a:rPr sz="1734" dirty="0">
                <a:solidFill>
                  <a:srgbClr val="23292D"/>
                </a:solidFill>
                <a:latin typeface="Courier New"/>
                <a:cs typeface="Courier New"/>
              </a:rPr>
              <a:t>Molière</a:t>
            </a:r>
            <a:r>
              <a:rPr sz="1734" dirty="0">
                <a:solidFill>
                  <a:srgbClr val="000080"/>
                </a:solidFill>
                <a:latin typeface="Courier New"/>
                <a:cs typeface="Courier New"/>
              </a:rPr>
              <a:t>&lt;/persName&gt;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Le</a:t>
            </a:r>
            <a:r>
              <a:rPr sz="1734" spc="-14" dirty="0">
                <a:solidFill>
                  <a:srgbClr val="23292D"/>
                </a:solidFill>
                <a:latin typeface="Courier New"/>
                <a:cs typeface="Courier New"/>
              </a:rPr>
              <a:t> </a:t>
            </a:r>
            <a:r>
              <a:rPr sz="1734" dirty="0">
                <a:solidFill>
                  <a:srgbClr val="23292D"/>
                </a:solidFill>
                <a:latin typeface="Courier New"/>
                <a:cs typeface="Courier New"/>
              </a:rPr>
              <a:t>Festin</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Pierre</a:t>
            </a:r>
            <a:r>
              <a:rPr sz="1734" dirty="0">
                <a:solidFill>
                  <a:srgbClr val="000080"/>
                </a:solidFill>
                <a:latin typeface="Courier New"/>
                <a:cs typeface="Courier New"/>
              </a:rPr>
              <a:t>&lt;/title&gt;</a:t>
            </a:r>
            <a:endParaRPr sz="1734" dirty="0">
              <a:latin typeface="Courier New"/>
              <a:cs typeface="Courier New"/>
            </a:endParaRPr>
          </a:p>
          <a:p>
            <a:pPr marL="428030">
              <a:lnSpc>
                <a:spcPts val="1964"/>
              </a:lnSpc>
              <a:tabLst>
                <a:tab pos="1750814" algn="l"/>
              </a:tabLst>
            </a:pPr>
            <a:r>
              <a:rPr sz="1734" dirty="0">
                <a:solidFill>
                  <a:srgbClr val="000080"/>
                </a:solidFill>
                <a:latin typeface="Courier New"/>
                <a:cs typeface="Courier New"/>
              </a:rPr>
              <a:t>&lt;persName	</a:t>
            </a:r>
            <a:r>
              <a:rPr sz="1734" dirty="0">
                <a:solidFill>
                  <a:srgbClr val="008080"/>
                </a:solidFill>
                <a:latin typeface="Courier New"/>
                <a:cs typeface="Courier New"/>
              </a:rPr>
              <a:t>type</a:t>
            </a:r>
            <a:r>
              <a:rPr sz="1734" dirty="0">
                <a:solidFill>
                  <a:srgbClr val="000080"/>
                </a:solidFill>
                <a:latin typeface="Courier New"/>
                <a:cs typeface="Courier New"/>
              </a:rPr>
              <a:t>=</a:t>
            </a:r>
            <a:r>
              <a:rPr sz="1734" dirty="0">
                <a:solidFill>
                  <a:srgbClr val="DD1144"/>
                </a:solidFill>
                <a:latin typeface="Courier New"/>
                <a:cs typeface="Courier New"/>
              </a:rPr>
              <a:t>"éditrice"</a:t>
            </a:r>
            <a:r>
              <a:rPr sz="1734" dirty="0">
                <a:solidFill>
                  <a:srgbClr val="000080"/>
                </a:solidFill>
                <a:latin typeface="Courier New"/>
                <a:cs typeface="Courier New"/>
              </a:rPr>
              <a:t>&gt;</a:t>
            </a:r>
            <a:r>
              <a:rPr sz="1734" dirty="0">
                <a:solidFill>
                  <a:srgbClr val="23292D"/>
                </a:solidFill>
                <a:latin typeface="Courier New"/>
                <a:cs typeface="Courier New"/>
              </a:rPr>
              <a:t>Joan</a:t>
            </a:r>
            <a:r>
              <a:rPr sz="1734" spc="-52" dirty="0">
                <a:solidFill>
                  <a:srgbClr val="23292D"/>
                </a:solidFill>
                <a:latin typeface="Courier New"/>
                <a:cs typeface="Courier New"/>
              </a:rPr>
              <a:t> </a:t>
            </a:r>
            <a:r>
              <a:rPr sz="1734" dirty="0">
                <a:solidFill>
                  <a:srgbClr val="23292D"/>
                </a:solidFill>
                <a:latin typeface="Courier New"/>
                <a:cs typeface="Courier New"/>
              </a:rPr>
              <a:t>DeJean</a:t>
            </a:r>
            <a:r>
              <a:rPr sz="1734" dirty="0">
                <a:solidFill>
                  <a:srgbClr val="000080"/>
                </a:solidFill>
                <a:latin typeface="Courier New"/>
                <a:cs typeface="Courier New"/>
              </a:rPr>
              <a:t>&lt;/persName&gt;</a:t>
            </a:r>
            <a:endParaRPr sz="1734" dirty="0">
              <a:latin typeface="Courier New"/>
              <a:cs typeface="Courier New"/>
            </a:endParaRPr>
          </a:p>
          <a:p>
            <a:pPr marL="428030">
              <a:lnSpc>
                <a:spcPts val="1964"/>
              </a:lnSpc>
            </a:pPr>
            <a:r>
              <a:rPr sz="1734" dirty="0">
                <a:solidFill>
                  <a:srgbClr val="23292D"/>
                </a:solidFill>
                <a:latin typeface="Courier New"/>
                <a:cs typeface="Courier New"/>
              </a:rPr>
              <a:t>…</a:t>
            </a:r>
            <a:endParaRPr sz="1734" dirty="0">
              <a:latin typeface="Courier New"/>
              <a:cs typeface="Courier New"/>
            </a:endParaRPr>
          </a:p>
          <a:p>
            <a:pPr marL="163116">
              <a:lnSpc>
                <a:spcPts val="2025"/>
              </a:lnSpc>
            </a:pPr>
            <a:r>
              <a:rPr sz="1734" dirty="0">
                <a:solidFill>
                  <a:srgbClr val="000080"/>
                </a:solidFill>
                <a:latin typeface="Courier New"/>
                <a:cs typeface="Courier New"/>
              </a:rPr>
              <a:t>&lt;/bibl&gt;</a:t>
            </a:r>
            <a:endParaRPr sz="1734" dirty="0">
              <a:latin typeface="Courier New"/>
              <a:cs typeface="Courier New"/>
            </a:endParaRPr>
          </a:p>
        </p:txBody>
      </p:sp>
    </p:spTree>
    <p:extLst>
      <p:ext uri="{BB962C8B-B14F-4D97-AF65-F5344CB8AC3E}">
        <p14:creationId xmlns:p14="http://schemas.microsoft.com/office/powerpoint/2010/main" val="1417313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114" y="3086551"/>
            <a:ext cx="4941142" cy="497765"/>
          </a:xfrm>
          <a:prstGeom prst="rect">
            <a:avLst/>
          </a:prstGeom>
        </p:spPr>
        <p:txBody>
          <a:bodyPr vert="horz" wrap="square" lIns="0" tIns="14288" rIns="0" bIns="0" numCol="1" rtlCol="0" anchor="ctr" anchorCtr="0" compatLnSpc="1">
            <a:prstTxWarp prst="textNoShape">
              <a:avLst/>
            </a:prstTxWarp>
            <a:spAutoFit/>
          </a:bodyPr>
          <a:lstStyle/>
          <a:p>
            <a:pPr marL="11906">
              <a:lnSpc>
                <a:spcPct val="100000"/>
              </a:lnSpc>
              <a:spcBef>
                <a:spcPts val="113"/>
              </a:spcBef>
            </a:pPr>
            <a:r>
              <a:rPr sz="3141" dirty="0">
                <a:latin typeface="+mn-lt"/>
                <a:cs typeface="Comic Sans MS"/>
              </a:rPr>
              <a:t>Deuxième étage de la fusée</a:t>
            </a:r>
          </a:p>
        </p:txBody>
      </p:sp>
    </p:spTree>
    <p:extLst>
      <p:ext uri="{BB962C8B-B14F-4D97-AF65-F5344CB8AC3E}">
        <p14:creationId xmlns:p14="http://schemas.microsoft.com/office/powerpoint/2010/main" val="3845925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1426889"/>
            <a:ext cx="7732514" cy="1551980"/>
            <a:chOff x="751495" y="1522015"/>
            <a:chExt cx="8248015" cy="1655445"/>
          </a:xfrm>
        </p:grpSpPr>
        <p:sp>
          <p:nvSpPr>
            <p:cNvPr id="3" name="object 3"/>
            <p:cNvSpPr/>
            <p:nvPr/>
          </p:nvSpPr>
          <p:spPr>
            <a:xfrm>
              <a:off x="756251" y="1526771"/>
              <a:ext cx="8238490" cy="1645920"/>
            </a:xfrm>
            <a:custGeom>
              <a:avLst/>
              <a:gdLst/>
              <a:ahLst/>
              <a:cxnLst/>
              <a:rect l="l" t="t" r="r" b="b"/>
              <a:pathLst>
                <a:path w="8238490" h="1645920">
                  <a:moveTo>
                    <a:pt x="8214128" y="1645679"/>
                  </a:moveTo>
                  <a:lnTo>
                    <a:pt x="23781" y="1645679"/>
                  </a:lnTo>
                  <a:lnTo>
                    <a:pt x="13377" y="1644193"/>
                  </a:lnTo>
                  <a:lnTo>
                    <a:pt x="5945" y="1639735"/>
                  </a:lnTo>
                  <a:lnTo>
                    <a:pt x="1486" y="1632303"/>
                  </a:lnTo>
                  <a:lnTo>
                    <a:pt x="0" y="1621897"/>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621897"/>
                  </a:lnTo>
                  <a:lnTo>
                    <a:pt x="8236423" y="1632303"/>
                  </a:lnTo>
                  <a:lnTo>
                    <a:pt x="8231964" y="1639735"/>
                  </a:lnTo>
                  <a:lnTo>
                    <a:pt x="8224532" y="1644193"/>
                  </a:lnTo>
                  <a:lnTo>
                    <a:pt x="8214128" y="1645679"/>
                  </a:lnTo>
                  <a:close/>
                </a:path>
              </a:pathLst>
            </a:custGeom>
            <a:solidFill>
              <a:srgbClr val="F6F8F9"/>
            </a:solidFill>
          </p:spPr>
          <p:txBody>
            <a:bodyPr wrap="square" lIns="0" tIns="0" rIns="0" bIns="0" rtlCol="0"/>
            <a:lstStyle/>
            <a:p>
              <a:endParaRPr/>
            </a:p>
          </p:txBody>
        </p:sp>
        <p:sp>
          <p:nvSpPr>
            <p:cNvPr id="4" name="object 4"/>
            <p:cNvSpPr/>
            <p:nvPr/>
          </p:nvSpPr>
          <p:spPr>
            <a:xfrm>
              <a:off x="756251" y="1526771"/>
              <a:ext cx="8238490" cy="1645920"/>
            </a:xfrm>
            <a:custGeom>
              <a:avLst/>
              <a:gdLst/>
              <a:ahLst/>
              <a:cxnLst/>
              <a:rect l="l" t="t" r="r" b="b"/>
              <a:pathLst>
                <a:path w="8238490" h="1645920">
                  <a:moveTo>
                    <a:pt x="0" y="1621897"/>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621897"/>
                  </a:lnTo>
                  <a:lnTo>
                    <a:pt x="8236423" y="1632303"/>
                  </a:lnTo>
                  <a:lnTo>
                    <a:pt x="8231964" y="1639735"/>
                  </a:lnTo>
                  <a:lnTo>
                    <a:pt x="8224532" y="1644193"/>
                  </a:lnTo>
                  <a:lnTo>
                    <a:pt x="8214128" y="1645679"/>
                  </a:lnTo>
                  <a:lnTo>
                    <a:pt x="23781" y="1645679"/>
                  </a:lnTo>
                  <a:lnTo>
                    <a:pt x="13377" y="1644193"/>
                  </a:lnTo>
                  <a:lnTo>
                    <a:pt x="5945" y="1639735"/>
                  </a:lnTo>
                  <a:lnTo>
                    <a:pt x="1486" y="1632303"/>
                  </a:lnTo>
                  <a:lnTo>
                    <a:pt x="0" y="1621897"/>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710480" y="3647485"/>
            <a:ext cx="7732514" cy="2800350"/>
            <a:chOff x="751495" y="3890651"/>
            <a:chExt cx="8248015" cy="2987040"/>
          </a:xfrm>
        </p:grpSpPr>
        <p:sp>
          <p:nvSpPr>
            <p:cNvPr id="6" name="object 6"/>
            <p:cNvSpPr/>
            <p:nvPr/>
          </p:nvSpPr>
          <p:spPr>
            <a:xfrm>
              <a:off x="756251" y="3895407"/>
              <a:ext cx="8238490" cy="2977515"/>
            </a:xfrm>
            <a:custGeom>
              <a:avLst/>
              <a:gdLst/>
              <a:ahLst/>
              <a:cxnLst/>
              <a:rect l="l" t="t" r="r" b="b"/>
              <a:pathLst>
                <a:path w="8238490" h="2977515">
                  <a:moveTo>
                    <a:pt x="8214128" y="2977443"/>
                  </a:moveTo>
                  <a:lnTo>
                    <a:pt x="23781" y="2977443"/>
                  </a:lnTo>
                  <a:lnTo>
                    <a:pt x="13377" y="2975957"/>
                  </a:lnTo>
                  <a:lnTo>
                    <a:pt x="5945" y="2971498"/>
                  </a:lnTo>
                  <a:lnTo>
                    <a:pt x="1486" y="2964067"/>
                  </a:lnTo>
                  <a:lnTo>
                    <a:pt x="0" y="2953661"/>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953661"/>
                  </a:lnTo>
                  <a:lnTo>
                    <a:pt x="8236423" y="2964067"/>
                  </a:lnTo>
                  <a:lnTo>
                    <a:pt x="8231964" y="2971498"/>
                  </a:lnTo>
                  <a:lnTo>
                    <a:pt x="8224532" y="2975957"/>
                  </a:lnTo>
                  <a:lnTo>
                    <a:pt x="8214128" y="2977443"/>
                  </a:lnTo>
                  <a:close/>
                </a:path>
              </a:pathLst>
            </a:custGeom>
            <a:solidFill>
              <a:srgbClr val="F6F8F9"/>
            </a:solidFill>
          </p:spPr>
          <p:txBody>
            <a:bodyPr wrap="square" lIns="0" tIns="0" rIns="0" bIns="0" rtlCol="0"/>
            <a:lstStyle/>
            <a:p>
              <a:endParaRPr/>
            </a:p>
          </p:txBody>
        </p:sp>
        <p:sp>
          <p:nvSpPr>
            <p:cNvPr id="7" name="object 7"/>
            <p:cNvSpPr/>
            <p:nvPr/>
          </p:nvSpPr>
          <p:spPr>
            <a:xfrm>
              <a:off x="756251" y="3895407"/>
              <a:ext cx="8238490" cy="2977515"/>
            </a:xfrm>
            <a:custGeom>
              <a:avLst/>
              <a:gdLst/>
              <a:ahLst/>
              <a:cxnLst/>
              <a:rect l="l" t="t" r="r" b="b"/>
              <a:pathLst>
                <a:path w="8238490" h="2977515">
                  <a:moveTo>
                    <a:pt x="0" y="2953661"/>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2953661"/>
                  </a:lnTo>
                  <a:lnTo>
                    <a:pt x="8236423" y="2964067"/>
                  </a:lnTo>
                  <a:lnTo>
                    <a:pt x="8231964" y="2971498"/>
                  </a:lnTo>
                  <a:lnTo>
                    <a:pt x="8224532" y="2975957"/>
                  </a:lnTo>
                  <a:lnTo>
                    <a:pt x="8214128" y="2977443"/>
                  </a:lnTo>
                  <a:lnTo>
                    <a:pt x="23781" y="2977443"/>
                  </a:lnTo>
                  <a:lnTo>
                    <a:pt x="13377" y="2975957"/>
                  </a:lnTo>
                  <a:lnTo>
                    <a:pt x="5945" y="2971498"/>
                  </a:lnTo>
                  <a:lnTo>
                    <a:pt x="1486" y="2964067"/>
                  </a:lnTo>
                  <a:lnTo>
                    <a:pt x="0" y="2953661"/>
                  </a:lnTo>
                  <a:close/>
                </a:path>
              </a:pathLst>
            </a:custGeom>
            <a:ln w="9512">
              <a:solidFill>
                <a:srgbClr val="999999"/>
              </a:solidFill>
            </a:ln>
          </p:spPr>
          <p:txBody>
            <a:bodyPr wrap="square" lIns="0" tIns="0" rIns="0" bIns="0" rtlCol="0"/>
            <a:lstStyle/>
            <a:p>
              <a:endParaRPr/>
            </a:p>
          </p:txBody>
        </p:sp>
      </p:grpSp>
      <p:sp>
        <p:nvSpPr>
          <p:cNvPr id="8" name="object 8"/>
          <p:cNvSpPr/>
          <p:nvPr/>
        </p:nvSpPr>
        <p:spPr>
          <a:xfrm>
            <a:off x="694114" y="154386"/>
            <a:ext cx="2538184" cy="605127"/>
          </a:xfrm>
          <a:custGeom>
            <a:avLst/>
            <a:gdLst/>
            <a:ahLst/>
            <a:cxnLst/>
            <a:rect l="l" t="t" r="r" b="b"/>
            <a:pathLst>
              <a:path w="1741170" h="400050">
                <a:moveTo>
                  <a:pt x="1712267"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1712267" y="0"/>
                </a:lnTo>
                <a:lnTo>
                  <a:pt x="1724752" y="1783"/>
                </a:lnTo>
                <a:lnTo>
                  <a:pt x="1733670" y="7134"/>
                </a:lnTo>
                <a:lnTo>
                  <a:pt x="1739021" y="16052"/>
                </a:lnTo>
                <a:lnTo>
                  <a:pt x="1740805" y="28537"/>
                </a:lnTo>
                <a:lnTo>
                  <a:pt x="1740805" y="370991"/>
                </a:lnTo>
                <a:lnTo>
                  <a:pt x="1739021" y="383476"/>
                </a:lnTo>
                <a:lnTo>
                  <a:pt x="1733670" y="392394"/>
                </a:lnTo>
                <a:lnTo>
                  <a:pt x="1724752" y="397745"/>
                </a:lnTo>
                <a:lnTo>
                  <a:pt x="1712267" y="399529"/>
                </a:lnTo>
                <a:close/>
              </a:path>
            </a:pathLst>
          </a:custGeom>
          <a:solidFill>
            <a:srgbClr val="1B1F22">
              <a:alpha val="5097"/>
            </a:srgbClr>
          </a:solidFill>
        </p:spPr>
        <p:txBody>
          <a:bodyPr wrap="square" lIns="0" tIns="0" rIns="0" bIns="0" rtlCol="0"/>
          <a:lstStyle/>
          <a:p>
            <a:endParaRPr/>
          </a:p>
        </p:txBody>
      </p:sp>
      <p:sp>
        <p:nvSpPr>
          <p:cNvPr id="9" name="object 9"/>
          <p:cNvSpPr txBox="1">
            <a:spLocks noGrp="1"/>
          </p:cNvSpPr>
          <p:nvPr>
            <p:ph type="title"/>
          </p:nvPr>
        </p:nvSpPr>
        <p:spPr>
          <a:xfrm>
            <a:off x="845214" y="112383"/>
            <a:ext cx="3788705"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pc="19" dirty="0">
                <a:latin typeface="+mn-lt"/>
              </a:rPr>
              <a:t>&lt;fileDesc&gt;</a:t>
            </a:r>
            <a:r>
              <a:rPr spc="-33" dirty="0">
                <a:latin typeface="+mn-lt"/>
              </a:rPr>
              <a:t> </a:t>
            </a:r>
            <a:r>
              <a:rPr sz="2672" spc="-375" dirty="0">
                <a:latin typeface="+mn-lt"/>
                <a:cs typeface="Comic Sans MS"/>
              </a:rPr>
              <a:t>XX</a:t>
            </a:r>
            <a:r>
              <a:rPr sz="2672" spc="-375" dirty="0">
                <a:latin typeface="+mn-lt"/>
                <a:cs typeface="Cambria"/>
              </a:rPr>
              <a:t>L</a:t>
            </a:r>
            <a:endParaRPr sz="2672" dirty="0">
              <a:latin typeface="+mn-lt"/>
              <a:cs typeface="Cambria"/>
            </a:endParaRPr>
          </a:p>
        </p:txBody>
      </p:sp>
      <p:sp>
        <p:nvSpPr>
          <p:cNvPr id="10" name="object 10"/>
          <p:cNvSpPr/>
          <p:nvPr/>
        </p:nvSpPr>
        <p:spPr>
          <a:xfrm>
            <a:off x="710480" y="936396"/>
            <a:ext cx="1480542" cy="339328"/>
          </a:xfrm>
          <a:custGeom>
            <a:avLst/>
            <a:gdLst/>
            <a:ahLst/>
            <a:cxnLst/>
            <a:rect l="l" t="t" r="r" b="b"/>
            <a:pathLst>
              <a:path w="1579245" h="361950">
                <a:moveTo>
                  <a:pt x="1550553"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550553" y="0"/>
                </a:lnTo>
                <a:lnTo>
                  <a:pt x="1563038" y="1783"/>
                </a:lnTo>
                <a:lnTo>
                  <a:pt x="1571956" y="7134"/>
                </a:lnTo>
                <a:lnTo>
                  <a:pt x="1577307" y="16052"/>
                </a:lnTo>
                <a:lnTo>
                  <a:pt x="1579091" y="28537"/>
                </a:lnTo>
                <a:lnTo>
                  <a:pt x="1579091" y="332940"/>
                </a:lnTo>
                <a:lnTo>
                  <a:pt x="1577307" y="345426"/>
                </a:lnTo>
                <a:lnTo>
                  <a:pt x="1571956" y="354344"/>
                </a:lnTo>
                <a:lnTo>
                  <a:pt x="1563038" y="359695"/>
                </a:lnTo>
                <a:lnTo>
                  <a:pt x="1550553" y="361478"/>
                </a:lnTo>
                <a:close/>
              </a:path>
            </a:pathLst>
          </a:custGeom>
          <a:solidFill>
            <a:srgbClr val="1B1F22">
              <a:alpha val="5097"/>
            </a:srgbClr>
          </a:solidFill>
        </p:spPr>
        <p:txBody>
          <a:bodyPr wrap="square" lIns="0" tIns="0" rIns="0" bIns="0" rtlCol="0"/>
          <a:lstStyle/>
          <a:p>
            <a:endParaRPr/>
          </a:p>
        </p:txBody>
      </p:sp>
      <p:sp>
        <p:nvSpPr>
          <p:cNvPr id="11" name="object 11"/>
          <p:cNvSpPr txBox="1"/>
          <p:nvPr/>
        </p:nvSpPr>
        <p:spPr>
          <a:xfrm>
            <a:off x="694113" y="865311"/>
            <a:ext cx="7744409" cy="5452463"/>
          </a:xfrm>
          <a:prstGeom prst="rect">
            <a:avLst/>
          </a:prstGeom>
        </p:spPr>
        <p:txBody>
          <a:bodyPr vert="horz" wrap="square" lIns="0" tIns="11311" rIns="0" bIns="0" rtlCol="0">
            <a:spAutoFit/>
          </a:bodyPr>
          <a:lstStyle/>
          <a:p>
            <a:pPr marL="91678">
              <a:spcBef>
                <a:spcPts val="89"/>
              </a:spcBef>
            </a:pPr>
            <a:r>
              <a:rPr sz="1734" dirty="0">
                <a:solidFill>
                  <a:srgbClr val="23292D"/>
                </a:solidFill>
                <a:latin typeface="Courier New"/>
                <a:cs typeface="Courier New"/>
              </a:rPr>
              <a:t>&lt;fileDesc&gt;</a:t>
            </a:r>
            <a:r>
              <a:rPr sz="1734" spc="9" dirty="0">
                <a:solidFill>
                  <a:srgbClr val="23292D"/>
                </a:solidFill>
                <a:latin typeface="Courier New"/>
                <a:cs typeface="Courier New"/>
              </a:rPr>
              <a:t> </a:t>
            </a:r>
            <a:r>
              <a:rPr sz="2438" dirty="0">
                <a:solidFill>
                  <a:srgbClr val="23292D"/>
                </a:solidFill>
                <a:latin typeface="+mn-lt"/>
                <a:cs typeface="Comic Sans MS"/>
              </a:rPr>
              <a:t>ne se limite pas à ces trois éléments</a:t>
            </a:r>
            <a:r>
              <a:rPr sz="2438" spc="-291" dirty="0">
                <a:solidFill>
                  <a:srgbClr val="23292D"/>
                </a:solidFill>
                <a:latin typeface="+mn-lt"/>
                <a:cs typeface="Comic Sans MS"/>
              </a:rPr>
              <a:t>:</a:t>
            </a:r>
            <a:endParaRPr sz="2438" dirty="0">
              <a:latin typeface="+mn-lt"/>
              <a:cs typeface="Comic Sans MS"/>
            </a:endParaRPr>
          </a:p>
          <a:p>
            <a:pPr>
              <a:spcBef>
                <a:spcPts val="56"/>
              </a:spcBef>
            </a:pPr>
            <a:endParaRPr sz="1688" dirty="0">
              <a:latin typeface="+mn-lt"/>
              <a:cs typeface="Comic Sans MS"/>
            </a:endParaRPr>
          </a:p>
          <a:p>
            <a:pPr marL="163116">
              <a:lnSpc>
                <a:spcPts val="2025"/>
              </a:lnSpc>
              <a:spcBef>
                <a:spcPts val="5"/>
              </a:spcBef>
            </a:pPr>
            <a:r>
              <a:rPr sz="1734" dirty="0">
                <a:solidFill>
                  <a:srgbClr val="000080"/>
                </a:solidFill>
                <a:latin typeface="Courier New"/>
                <a:cs typeface="Courier New"/>
              </a:rPr>
              <a:t>&lt;fileDesc&gt;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&lt;titleStmt&gt;</a:t>
            </a:r>
            <a:r>
              <a:rPr sz="1734" dirty="0">
                <a:solidFill>
                  <a:srgbClr val="23292D"/>
                </a:solidFill>
                <a:latin typeface="Courier New"/>
                <a:cs typeface="Courier New"/>
              </a:rPr>
              <a:t>…</a:t>
            </a:r>
            <a:r>
              <a:rPr sz="1734" dirty="0">
                <a:solidFill>
                  <a:srgbClr val="000080"/>
                </a:solidFill>
                <a:latin typeface="Courier New"/>
                <a:cs typeface="Courier New"/>
              </a:rPr>
              <a:t>&lt;/titleStmt&gt;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&lt;publicationStmt&gt;</a:t>
            </a:r>
            <a:r>
              <a:rPr sz="1734" dirty="0">
                <a:solidFill>
                  <a:srgbClr val="23292D"/>
                </a:solidFill>
                <a:latin typeface="Courier New"/>
                <a:cs typeface="Courier New"/>
              </a:rPr>
              <a:t>…</a:t>
            </a:r>
            <a:r>
              <a:rPr sz="1734" dirty="0">
                <a:solidFill>
                  <a:srgbClr val="000080"/>
                </a:solidFill>
                <a:latin typeface="Courier New"/>
                <a:cs typeface="Courier New"/>
              </a:rPr>
              <a:t>&lt;/publicationStmt&gt;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&lt;sourceDesc&gt;</a:t>
            </a:r>
            <a:r>
              <a:rPr sz="1734" dirty="0">
                <a:solidFill>
                  <a:srgbClr val="23292D"/>
                </a:solidFill>
                <a:latin typeface="Courier New"/>
                <a:cs typeface="Courier New"/>
              </a:rPr>
              <a:t>…</a:t>
            </a:r>
            <a:r>
              <a:rPr sz="1734" dirty="0">
                <a:solidFill>
                  <a:srgbClr val="000080"/>
                </a:solidFill>
                <a:latin typeface="Courier New"/>
                <a:cs typeface="Courier New"/>
              </a:rPr>
              <a:t>&lt;/sourceDesc&gt;</a:t>
            </a:r>
            <a:endParaRPr sz="1734" dirty="0">
              <a:latin typeface="Courier New"/>
              <a:cs typeface="Courier New"/>
            </a:endParaRPr>
          </a:p>
          <a:p>
            <a:pPr marL="163116">
              <a:lnSpc>
                <a:spcPts val="2025"/>
              </a:lnSpc>
            </a:pPr>
            <a:r>
              <a:rPr sz="1734" dirty="0">
                <a:solidFill>
                  <a:srgbClr val="000080"/>
                </a:solidFill>
                <a:latin typeface="Courier New"/>
                <a:cs typeface="Courier New"/>
              </a:rPr>
              <a:t>&lt;/fileDesc&gt;</a:t>
            </a:r>
            <a:endParaRPr sz="1734" dirty="0">
              <a:latin typeface="Courier New"/>
              <a:cs typeface="Courier New"/>
            </a:endParaRPr>
          </a:p>
          <a:p>
            <a:pPr>
              <a:spcBef>
                <a:spcPts val="23"/>
              </a:spcBef>
            </a:pPr>
            <a:endParaRPr sz="1922" dirty="0">
              <a:latin typeface="Courier New"/>
              <a:cs typeface="Courier New"/>
            </a:endParaRPr>
          </a:p>
          <a:p>
            <a:pPr marL="11906"/>
            <a:r>
              <a:rPr sz="2438" dirty="0">
                <a:solidFill>
                  <a:srgbClr val="23292D"/>
                </a:solidFill>
                <a:latin typeface="+mn-lt"/>
                <a:cs typeface="Comic Sans MS"/>
              </a:rPr>
              <a:t>Voici une version plus développée:</a:t>
            </a:r>
            <a:endParaRPr sz="2438" dirty="0">
              <a:latin typeface="+mn-lt"/>
              <a:cs typeface="Comic Sans MS"/>
            </a:endParaRPr>
          </a:p>
          <a:p>
            <a:pPr>
              <a:spcBef>
                <a:spcPts val="61"/>
              </a:spcBef>
            </a:pPr>
            <a:endParaRPr sz="1688" dirty="0">
              <a:latin typeface="Comic Sans MS"/>
              <a:cs typeface="Comic Sans MS"/>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692348">
              <a:lnSpc>
                <a:spcPts val="1964"/>
              </a:lnSpc>
            </a:pPr>
            <a:r>
              <a:rPr sz="1734" dirty="0">
                <a:solidFill>
                  <a:srgbClr val="000080"/>
                </a:solidFill>
                <a:latin typeface="Courier New"/>
                <a:cs typeface="Courier New"/>
              </a:rPr>
              <a:t>&lt;titleStmt&gt;</a:t>
            </a:r>
            <a:r>
              <a:rPr sz="1734" dirty="0">
                <a:solidFill>
                  <a:srgbClr val="23292D"/>
                </a:solidFill>
                <a:latin typeface="Courier New"/>
                <a:cs typeface="Courier New"/>
              </a:rPr>
              <a:t>…</a:t>
            </a:r>
            <a:r>
              <a:rPr sz="1734" dirty="0">
                <a:solidFill>
                  <a:srgbClr val="000080"/>
                </a:solidFill>
                <a:latin typeface="Courier New"/>
                <a:cs typeface="Courier New"/>
              </a:rPr>
              <a:t>&lt;/titleStmt&gt;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&lt;editionStmt&gt;</a:t>
            </a:r>
            <a:r>
              <a:rPr sz="1734" dirty="0">
                <a:solidFill>
                  <a:srgbClr val="23292D"/>
                </a:solidFill>
                <a:latin typeface="Courier New"/>
                <a:cs typeface="Courier New"/>
              </a:rPr>
              <a:t>…</a:t>
            </a:r>
            <a:r>
              <a:rPr sz="1734" dirty="0">
                <a:solidFill>
                  <a:srgbClr val="000080"/>
                </a:solidFill>
                <a:latin typeface="Courier New"/>
                <a:cs typeface="Courier New"/>
              </a:rPr>
              <a:t>&lt;/editionStmt&gt;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&lt;publicationStmt&gt;</a:t>
            </a:r>
            <a:r>
              <a:rPr sz="1734" dirty="0">
                <a:solidFill>
                  <a:srgbClr val="23292D"/>
                </a:solidFill>
                <a:latin typeface="Courier New"/>
                <a:cs typeface="Courier New"/>
              </a:rPr>
              <a:t>…</a:t>
            </a:r>
            <a:r>
              <a:rPr sz="1734" dirty="0">
                <a:solidFill>
                  <a:srgbClr val="000080"/>
                </a:solidFill>
                <a:latin typeface="Courier New"/>
                <a:cs typeface="Courier New"/>
              </a:rPr>
              <a:t>&lt;/publicationStmt&gt;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&lt;seriesStmt&gt;</a:t>
            </a:r>
            <a:r>
              <a:rPr sz="1734" dirty="0">
                <a:solidFill>
                  <a:srgbClr val="23292D"/>
                </a:solidFill>
                <a:latin typeface="Courier New"/>
                <a:cs typeface="Courier New"/>
              </a:rPr>
              <a:t>…</a:t>
            </a:r>
            <a:r>
              <a:rPr sz="1734" dirty="0">
                <a:solidFill>
                  <a:srgbClr val="000080"/>
                </a:solidFill>
                <a:latin typeface="Courier New"/>
                <a:cs typeface="Courier New"/>
              </a:rPr>
              <a:t>&lt;/seriesStmt&gt;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&lt;noteStmt&gt;</a:t>
            </a:r>
            <a:r>
              <a:rPr sz="1734" dirty="0">
                <a:solidFill>
                  <a:srgbClr val="23292D"/>
                </a:solidFill>
                <a:latin typeface="Courier New"/>
                <a:cs typeface="Courier New"/>
              </a:rPr>
              <a:t>…</a:t>
            </a:r>
            <a:r>
              <a:rPr sz="1734" dirty="0">
                <a:solidFill>
                  <a:srgbClr val="000080"/>
                </a:solidFill>
                <a:latin typeface="Courier New"/>
                <a:cs typeface="Courier New"/>
              </a:rPr>
              <a:t>&lt;/noteStmt&gt;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&lt;sourceDesc&gt;</a:t>
            </a:r>
            <a:r>
              <a:rPr sz="1734" dirty="0">
                <a:solidFill>
                  <a:srgbClr val="23292D"/>
                </a:solidFill>
                <a:latin typeface="Courier New"/>
                <a:cs typeface="Courier New"/>
              </a:rPr>
              <a:t>…</a:t>
            </a:r>
            <a:r>
              <a:rPr sz="1734" dirty="0">
                <a:solidFill>
                  <a:srgbClr val="000080"/>
                </a:solidFill>
                <a:latin typeface="Courier New"/>
                <a:cs typeface="Courier New"/>
              </a:rPr>
              <a:t>&lt;/sourceDesc&gt;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p:txBody>
      </p:sp>
    </p:spTree>
    <p:extLst>
      <p:ext uri="{BB962C8B-B14F-4D97-AF65-F5344CB8AC3E}">
        <p14:creationId xmlns:p14="http://schemas.microsoft.com/office/powerpoint/2010/main" val="286501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3540469"/>
            <a:ext cx="7732514" cy="3050381"/>
            <a:chOff x="751495" y="3776500"/>
            <a:chExt cx="8248015" cy="3253740"/>
          </a:xfrm>
        </p:grpSpPr>
        <p:sp>
          <p:nvSpPr>
            <p:cNvPr id="3" name="object 3"/>
            <p:cNvSpPr/>
            <p:nvPr/>
          </p:nvSpPr>
          <p:spPr>
            <a:xfrm>
              <a:off x="756251" y="3781257"/>
              <a:ext cx="8238490" cy="3244215"/>
            </a:xfrm>
            <a:custGeom>
              <a:avLst/>
              <a:gdLst/>
              <a:ahLst/>
              <a:cxnLst/>
              <a:rect l="l" t="t" r="r" b="b"/>
              <a:pathLst>
                <a:path w="8238490" h="3244215">
                  <a:moveTo>
                    <a:pt x="8214128" y="3243795"/>
                  </a:moveTo>
                  <a:lnTo>
                    <a:pt x="23781" y="3243795"/>
                  </a:lnTo>
                  <a:lnTo>
                    <a:pt x="13377" y="3242309"/>
                  </a:lnTo>
                  <a:lnTo>
                    <a:pt x="5945" y="3237851"/>
                  </a:lnTo>
                  <a:lnTo>
                    <a:pt x="1486" y="3230420"/>
                  </a:lnTo>
                  <a:lnTo>
                    <a:pt x="0" y="3220014"/>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220014"/>
                  </a:lnTo>
                  <a:lnTo>
                    <a:pt x="8236423" y="3230420"/>
                  </a:lnTo>
                  <a:lnTo>
                    <a:pt x="8231964" y="3237851"/>
                  </a:lnTo>
                  <a:lnTo>
                    <a:pt x="8224532" y="3242309"/>
                  </a:lnTo>
                  <a:lnTo>
                    <a:pt x="8214128" y="3243795"/>
                  </a:lnTo>
                  <a:close/>
                </a:path>
              </a:pathLst>
            </a:custGeom>
            <a:solidFill>
              <a:srgbClr val="F6F8F9"/>
            </a:solidFill>
          </p:spPr>
          <p:txBody>
            <a:bodyPr wrap="square" lIns="0" tIns="0" rIns="0" bIns="0" rtlCol="0"/>
            <a:lstStyle/>
            <a:p>
              <a:endParaRPr/>
            </a:p>
          </p:txBody>
        </p:sp>
        <p:sp>
          <p:nvSpPr>
            <p:cNvPr id="4" name="object 4"/>
            <p:cNvSpPr/>
            <p:nvPr/>
          </p:nvSpPr>
          <p:spPr>
            <a:xfrm>
              <a:off x="756251" y="3781257"/>
              <a:ext cx="8238490" cy="3244215"/>
            </a:xfrm>
            <a:custGeom>
              <a:avLst/>
              <a:gdLst/>
              <a:ahLst/>
              <a:cxnLst/>
              <a:rect l="l" t="t" r="r" b="b"/>
              <a:pathLst>
                <a:path w="8238490" h="3244215">
                  <a:moveTo>
                    <a:pt x="0" y="3220014"/>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220014"/>
                  </a:lnTo>
                  <a:lnTo>
                    <a:pt x="8236423" y="3230420"/>
                  </a:lnTo>
                  <a:lnTo>
                    <a:pt x="8231964" y="3237851"/>
                  </a:lnTo>
                  <a:lnTo>
                    <a:pt x="8224532" y="3242309"/>
                  </a:lnTo>
                  <a:lnTo>
                    <a:pt x="8214128" y="3243795"/>
                  </a:lnTo>
                  <a:lnTo>
                    <a:pt x="23781" y="3243795"/>
                  </a:lnTo>
                  <a:lnTo>
                    <a:pt x="13377" y="3242309"/>
                  </a:lnTo>
                  <a:lnTo>
                    <a:pt x="5945" y="3237851"/>
                  </a:lnTo>
                  <a:lnTo>
                    <a:pt x="1486" y="3230420"/>
                  </a:lnTo>
                  <a:lnTo>
                    <a:pt x="0" y="3220014"/>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710479" y="89635"/>
            <a:ext cx="3733929" cy="544036"/>
          </a:xfrm>
          <a:custGeom>
            <a:avLst/>
            <a:gdLst/>
            <a:ahLst/>
            <a:cxnLst/>
            <a:rect l="l" t="t" r="r" b="b"/>
            <a:pathLst>
              <a:path w="2207260" h="400050">
                <a:moveTo>
                  <a:pt x="2178384"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178384" y="0"/>
                </a:lnTo>
                <a:lnTo>
                  <a:pt x="2190870" y="1783"/>
                </a:lnTo>
                <a:lnTo>
                  <a:pt x="2199788" y="7134"/>
                </a:lnTo>
                <a:lnTo>
                  <a:pt x="2205139" y="16052"/>
                </a:lnTo>
                <a:lnTo>
                  <a:pt x="2206922" y="28537"/>
                </a:lnTo>
                <a:lnTo>
                  <a:pt x="2206922" y="370991"/>
                </a:lnTo>
                <a:lnTo>
                  <a:pt x="2205139" y="383476"/>
                </a:lnTo>
                <a:lnTo>
                  <a:pt x="2199788" y="392394"/>
                </a:lnTo>
                <a:lnTo>
                  <a:pt x="2190870" y="397745"/>
                </a:lnTo>
                <a:lnTo>
                  <a:pt x="2178384" y="399529"/>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936880" y="-21265"/>
            <a:ext cx="3809971" cy="692738"/>
          </a:xfrm>
          <a:prstGeom prst="rect">
            <a:avLst/>
          </a:prstGeom>
        </p:spPr>
        <p:txBody>
          <a:bodyPr vert="horz" wrap="square" lIns="0" tIns="15478" rIns="0" bIns="0" numCol="1" rtlCol="0" anchor="ctr" anchorCtr="0" compatLnSpc="1">
            <a:prstTxWarp prst="textNoShape">
              <a:avLst/>
            </a:prstTxWarp>
            <a:spAutoFit/>
          </a:bodyPr>
          <a:lstStyle/>
          <a:p>
            <a:pPr marL="11906">
              <a:lnSpc>
                <a:spcPct val="100000"/>
              </a:lnSpc>
              <a:spcBef>
                <a:spcPts val="122"/>
              </a:spcBef>
            </a:pPr>
            <a:r>
              <a:rPr spc="19" dirty="0"/>
              <a:t>&lt;editionStmt&gt;</a:t>
            </a:r>
          </a:p>
        </p:txBody>
      </p:sp>
      <p:sp>
        <p:nvSpPr>
          <p:cNvPr id="7" name="object 7"/>
          <p:cNvSpPr/>
          <p:nvPr/>
        </p:nvSpPr>
        <p:spPr>
          <a:xfrm>
            <a:off x="936880" y="744571"/>
            <a:ext cx="1878274" cy="455578"/>
          </a:xfrm>
          <a:custGeom>
            <a:avLst/>
            <a:gdLst/>
            <a:ahLst/>
            <a:cxnLst/>
            <a:rect l="l" t="t" r="r" b="b"/>
            <a:pathLst>
              <a:path w="1997710" h="371475">
                <a:moveTo>
                  <a:pt x="1969107"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969107" y="0"/>
                </a:lnTo>
                <a:lnTo>
                  <a:pt x="1981592" y="1783"/>
                </a:lnTo>
                <a:lnTo>
                  <a:pt x="1990511" y="7134"/>
                </a:lnTo>
                <a:lnTo>
                  <a:pt x="1995861" y="16052"/>
                </a:lnTo>
                <a:lnTo>
                  <a:pt x="1997645" y="28537"/>
                </a:lnTo>
                <a:lnTo>
                  <a:pt x="1997645" y="342453"/>
                </a:lnTo>
                <a:lnTo>
                  <a:pt x="1995861" y="354938"/>
                </a:lnTo>
                <a:lnTo>
                  <a:pt x="1990511" y="363856"/>
                </a:lnTo>
                <a:lnTo>
                  <a:pt x="1981592" y="369207"/>
                </a:lnTo>
                <a:lnTo>
                  <a:pt x="1969107" y="370991"/>
                </a:lnTo>
                <a:close/>
              </a:path>
            </a:pathLst>
          </a:custGeom>
          <a:solidFill>
            <a:srgbClr val="1B1F22">
              <a:alpha val="5097"/>
            </a:srgbClr>
          </a:solidFill>
        </p:spPr>
        <p:txBody>
          <a:bodyPr wrap="square" lIns="0" tIns="0" rIns="0" bIns="0" rtlCol="0"/>
          <a:lstStyle/>
          <a:p>
            <a:endParaRPr/>
          </a:p>
        </p:txBody>
      </p:sp>
      <p:sp>
        <p:nvSpPr>
          <p:cNvPr id="10" name="object 10"/>
          <p:cNvSpPr/>
          <p:nvPr/>
        </p:nvSpPr>
        <p:spPr>
          <a:xfrm>
            <a:off x="6839000" y="2985993"/>
            <a:ext cx="954286" cy="348258"/>
          </a:xfrm>
          <a:custGeom>
            <a:avLst/>
            <a:gdLst/>
            <a:ahLst/>
            <a:cxnLst/>
            <a:rect l="l" t="t" r="r" b="b"/>
            <a:pathLst>
              <a:path w="1017904" h="371475">
                <a:moveTo>
                  <a:pt x="989310"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989310" y="0"/>
                </a:lnTo>
                <a:lnTo>
                  <a:pt x="1001795" y="1783"/>
                </a:lnTo>
                <a:lnTo>
                  <a:pt x="1010713" y="7134"/>
                </a:lnTo>
                <a:lnTo>
                  <a:pt x="1016064" y="16052"/>
                </a:lnTo>
                <a:lnTo>
                  <a:pt x="1017847" y="28537"/>
                </a:lnTo>
                <a:lnTo>
                  <a:pt x="1017847" y="342453"/>
                </a:lnTo>
                <a:lnTo>
                  <a:pt x="1016064" y="354938"/>
                </a:lnTo>
                <a:lnTo>
                  <a:pt x="1010713" y="363856"/>
                </a:lnTo>
                <a:lnTo>
                  <a:pt x="1001795" y="369207"/>
                </a:lnTo>
                <a:lnTo>
                  <a:pt x="989310" y="370991"/>
                </a:lnTo>
                <a:close/>
              </a:path>
            </a:pathLst>
          </a:custGeom>
          <a:solidFill>
            <a:srgbClr val="1B1F22">
              <a:alpha val="5097"/>
            </a:srgbClr>
          </a:solidFill>
        </p:spPr>
        <p:txBody>
          <a:bodyPr wrap="square" lIns="0" tIns="0" rIns="0" bIns="0" rtlCol="0"/>
          <a:lstStyle/>
          <a:p>
            <a:endParaRPr/>
          </a:p>
        </p:txBody>
      </p:sp>
      <p:sp>
        <p:nvSpPr>
          <p:cNvPr id="11" name="object 11"/>
          <p:cNvSpPr txBox="1"/>
          <p:nvPr/>
        </p:nvSpPr>
        <p:spPr>
          <a:xfrm>
            <a:off x="936880" y="744571"/>
            <a:ext cx="7628334" cy="5758154"/>
          </a:xfrm>
          <a:prstGeom prst="rect">
            <a:avLst/>
          </a:prstGeom>
        </p:spPr>
        <p:txBody>
          <a:bodyPr vert="horz" wrap="square" lIns="0" tIns="13691" rIns="0" bIns="0" rtlCol="0">
            <a:spAutoFit/>
          </a:bodyPr>
          <a:lstStyle/>
          <a:p>
            <a:pPr marL="11906" marR="619720" indent="79772">
              <a:lnSpc>
                <a:spcPts val="3019"/>
              </a:lnSpc>
              <a:spcBef>
                <a:spcPts val="107"/>
              </a:spcBef>
            </a:pPr>
            <a:r>
              <a:rPr sz="1734" dirty="0">
                <a:solidFill>
                  <a:srgbClr val="23292D"/>
                </a:solidFill>
                <a:latin typeface="Courier New"/>
                <a:cs typeface="Courier New"/>
              </a:rPr>
              <a:t>&lt;editionStmt</a:t>
            </a:r>
            <a:r>
              <a:rPr sz="1734" dirty="0">
                <a:solidFill>
                  <a:srgbClr val="23292D"/>
                </a:solidFill>
                <a:latin typeface="+mn-lt"/>
                <a:cs typeface="Courier New"/>
              </a:rPr>
              <a:t>&gt;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permet de donner des informations sur  l'édition:</a:t>
            </a:r>
            <a:endParaRPr sz="2438" dirty="0">
              <a:latin typeface="+mn-lt"/>
              <a:cs typeface="Comic Sans MS"/>
            </a:endParaRPr>
          </a:p>
          <a:p>
            <a:pPr marL="528638" marR="4176713">
              <a:lnSpc>
                <a:spcPct val="120000"/>
              </a:lnSpc>
              <a:spcBef>
                <a:spcPts val="520"/>
              </a:spcBef>
            </a:pPr>
            <a:r>
              <a:rPr sz="2438" dirty="0">
                <a:solidFill>
                  <a:srgbClr val="23292D"/>
                </a:solidFill>
                <a:latin typeface="+mn-lt"/>
                <a:cs typeface="Comic Sans MS"/>
              </a:rPr>
              <a:t>est</a:t>
            </a:r>
            <a:r>
              <a:rPr sz="2438" dirty="0">
                <a:solidFill>
                  <a:srgbClr val="23292D"/>
                </a:solidFill>
                <a:latin typeface="+mn-lt"/>
                <a:cs typeface="Cambria"/>
              </a:rPr>
              <a:t>‑</a:t>
            </a:r>
            <a:r>
              <a:rPr sz="2438" dirty="0">
                <a:solidFill>
                  <a:srgbClr val="23292D"/>
                </a:solidFill>
                <a:latin typeface="+mn-lt"/>
                <a:cs typeface="Comic Sans MS"/>
              </a:rPr>
              <a:t>ce la première</a:t>
            </a:r>
            <a:r>
              <a:rPr lang="it-IT" sz="2438" dirty="0">
                <a:solidFill>
                  <a:srgbClr val="23292D"/>
                </a:solidFill>
                <a:latin typeface="+mn-lt"/>
                <a:cs typeface="Comic Sans MS"/>
              </a:rPr>
              <a:t> </a:t>
            </a:r>
            <a:r>
              <a:rPr lang="it-IT" sz="2438" dirty="0" err="1">
                <a:solidFill>
                  <a:srgbClr val="23292D"/>
                </a:solidFill>
                <a:latin typeface="+mn-lt"/>
                <a:cs typeface="Comic Sans MS"/>
              </a:rPr>
              <a:t>version</a:t>
            </a:r>
            <a:r>
              <a:rPr lang="it-IT" sz="2438" dirty="0">
                <a:solidFill>
                  <a:srgbClr val="23292D"/>
                </a:solidFill>
                <a:latin typeface="+mn-lt"/>
                <a:cs typeface="Cambria"/>
              </a:rPr>
              <a:t>?  </a:t>
            </a:r>
            <a:r>
              <a:rPr lang="it-IT" sz="2438" dirty="0">
                <a:solidFill>
                  <a:srgbClr val="23292D"/>
                </a:solidFill>
                <a:latin typeface="+mn-lt"/>
                <a:cs typeface="Comic Sans MS"/>
              </a:rPr>
              <a:t>une </a:t>
            </a:r>
            <a:r>
              <a:rPr lang="it-IT" sz="2438" dirty="0" err="1">
                <a:solidFill>
                  <a:srgbClr val="23292D"/>
                </a:solidFill>
                <a:latin typeface="+mn-lt"/>
                <a:cs typeface="Comic Sans MS"/>
              </a:rPr>
              <a:t>révision</a:t>
            </a:r>
            <a:r>
              <a:rPr lang="it-IT" sz="2438" dirty="0">
                <a:solidFill>
                  <a:srgbClr val="23292D"/>
                </a:solidFill>
                <a:latin typeface="+mn-lt"/>
                <a:cs typeface="Cambria"/>
              </a:rPr>
              <a:t>?</a:t>
            </a:r>
            <a:endParaRPr lang="it-IT" sz="2438" dirty="0">
              <a:latin typeface="+mn-lt"/>
              <a:cs typeface="Cambria"/>
            </a:endParaRPr>
          </a:p>
          <a:p>
            <a:pPr marL="11906" marR="4763">
              <a:lnSpc>
                <a:spcPct val="103200"/>
              </a:lnSpc>
              <a:spcBef>
                <a:spcPts val="1125"/>
              </a:spcBef>
            </a:pPr>
            <a:r>
              <a:rPr sz="2438" dirty="0">
                <a:solidFill>
                  <a:srgbClr val="23292D"/>
                </a:solidFill>
                <a:latin typeface="+mn-lt"/>
                <a:cs typeface="Comic Sans MS"/>
              </a:rPr>
              <a:t>Il est possible de préciser les responsabilités des collaborateurs dans le  processur éditorial avec </a:t>
            </a:r>
            <a:r>
              <a:rPr sz="1734" dirty="0">
                <a:solidFill>
                  <a:srgbClr val="23292D"/>
                </a:solidFill>
                <a:latin typeface="Courier New"/>
                <a:cs typeface="Courier New"/>
              </a:rPr>
              <a:t>&lt;resp&gt;</a:t>
            </a:r>
            <a:r>
              <a:rPr sz="1734" spc="-413" dirty="0">
                <a:solidFill>
                  <a:srgbClr val="23292D"/>
                </a:solidFill>
                <a:latin typeface="Courier New"/>
                <a:cs typeface="Courier New"/>
              </a:rPr>
              <a:t> </a:t>
            </a:r>
            <a:r>
              <a:rPr sz="2438" spc="-215" dirty="0">
                <a:solidFill>
                  <a:srgbClr val="23292D"/>
                </a:solidFill>
                <a:latin typeface="Comic Sans MS"/>
                <a:cs typeface="Comic Sans MS"/>
              </a:rPr>
              <a:t>:</a:t>
            </a:r>
            <a:endParaRPr sz="2438" dirty="0">
              <a:latin typeface="Comic Sans MS"/>
              <a:cs typeface="Comic Sans MS"/>
            </a:endParaRPr>
          </a:p>
          <a:p>
            <a:pPr>
              <a:spcBef>
                <a:spcPts val="56"/>
              </a:spcBef>
            </a:pPr>
            <a:endParaRPr sz="1688" dirty="0">
              <a:latin typeface="Comic Sans MS"/>
              <a:cs typeface="Comic Sans MS"/>
            </a:endParaRPr>
          </a:p>
          <a:p>
            <a:pPr marL="163116">
              <a:lnSpc>
                <a:spcPts val="2025"/>
              </a:lnSpc>
              <a:spcBef>
                <a:spcPts val="5"/>
              </a:spcBef>
            </a:pPr>
            <a:r>
              <a:rPr sz="1734" dirty="0">
                <a:solidFill>
                  <a:srgbClr val="000080"/>
                </a:solidFill>
                <a:latin typeface="Courier New"/>
                <a:cs typeface="Courier New"/>
              </a:rPr>
              <a:t>&lt;editionStmt&gt;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&lt;edition</a:t>
            </a:r>
            <a:r>
              <a:rPr sz="1734" spc="-42" dirty="0">
                <a:solidFill>
                  <a:srgbClr val="000080"/>
                </a:solidFill>
                <a:latin typeface="Courier New"/>
                <a:cs typeface="Courier New"/>
              </a:rPr>
              <a:t> </a:t>
            </a:r>
            <a:r>
              <a:rPr sz="1734" spc="-5" dirty="0">
                <a:solidFill>
                  <a:srgbClr val="008080"/>
                </a:solidFill>
                <a:latin typeface="Courier New"/>
                <a:cs typeface="Courier New"/>
              </a:rPr>
              <a:t>ref</a:t>
            </a:r>
            <a:r>
              <a:rPr sz="1734" spc="-5" dirty="0">
                <a:solidFill>
                  <a:srgbClr val="000080"/>
                </a:solidFill>
                <a:latin typeface="Courier New"/>
                <a:cs typeface="Courier New"/>
              </a:rPr>
              <a:t>=</a:t>
            </a:r>
            <a:r>
              <a:rPr sz="1734" spc="-5" dirty="0">
                <a:solidFill>
                  <a:srgbClr val="DD1144"/>
                </a:solidFill>
                <a:latin typeface="Courier New"/>
                <a:cs typeface="Courier New"/>
              </a:rPr>
              <a:t>"1"</a:t>
            </a:r>
            <a:r>
              <a:rPr sz="1734" spc="-5" dirty="0">
                <a:solidFill>
                  <a:srgbClr val="000080"/>
                </a:solidFill>
                <a:latin typeface="Courier New"/>
                <a:cs typeface="Courier New"/>
              </a:rPr>
              <a:t>&gt;</a:t>
            </a:r>
            <a:endParaRPr sz="1734" dirty="0">
              <a:latin typeface="Courier New"/>
              <a:cs typeface="Courier New"/>
            </a:endParaRPr>
          </a:p>
          <a:p>
            <a:pPr marL="692348">
              <a:lnSpc>
                <a:spcPts val="1964"/>
              </a:lnSpc>
              <a:tabLst>
                <a:tab pos="4000500" algn="l"/>
                <a:tab pos="4794647" algn="l"/>
              </a:tabLst>
            </a:pPr>
            <a:r>
              <a:rPr sz="1734" dirty="0">
                <a:solidFill>
                  <a:srgbClr val="000080"/>
                </a:solidFill>
                <a:latin typeface="Courier New"/>
                <a:cs typeface="Courier New"/>
              </a:rPr>
              <a:t>&lt;date</a:t>
            </a:r>
            <a:r>
              <a:rPr sz="1734" spc="5" dirty="0">
                <a:solidFill>
                  <a:srgbClr val="000080"/>
                </a:solidFill>
                <a:latin typeface="Courier New"/>
                <a:cs typeface="Courier New"/>
              </a:rPr>
              <a:t> </a:t>
            </a:r>
            <a:r>
              <a:rPr sz="1734" dirty="0">
                <a:solidFill>
                  <a:srgbClr val="008080"/>
                </a:solidFill>
                <a:latin typeface="Courier New"/>
                <a:cs typeface="Courier New"/>
              </a:rPr>
              <a:t>type</a:t>
            </a:r>
            <a:r>
              <a:rPr sz="1734" dirty="0">
                <a:solidFill>
                  <a:srgbClr val="000080"/>
                </a:solidFill>
                <a:latin typeface="Courier New"/>
                <a:cs typeface="Courier New"/>
              </a:rPr>
              <a:t>=</a:t>
            </a:r>
            <a:r>
              <a:rPr sz="1734" dirty="0">
                <a:solidFill>
                  <a:srgbClr val="DD1144"/>
                </a:solidFill>
                <a:latin typeface="Courier New"/>
                <a:cs typeface="Courier New"/>
              </a:rPr>
              <a:t>"publication"	</a:t>
            </a:r>
            <a:r>
              <a:rPr sz="1734" spc="-5" dirty="0">
                <a:solidFill>
                  <a:srgbClr val="008080"/>
                </a:solidFill>
                <a:latin typeface="Courier New"/>
                <a:cs typeface="Courier New"/>
              </a:rPr>
              <a:t>n</a:t>
            </a:r>
            <a:r>
              <a:rPr sz="1734" spc="-5" dirty="0">
                <a:solidFill>
                  <a:srgbClr val="000080"/>
                </a:solidFill>
                <a:latin typeface="Courier New"/>
                <a:cs typeface="Courier New"/>
              </a:rPr>
              <a:t>=</a:t>
            </a:r>
            <a:r>
              <a:rPr sz="1734" spc="-5" dirty="0">
                <a:solidFill>
                  <a:srgbClr val="DD1144"/>
                </a:solidFill>
                <a:latin typeface="Courier New"/>
                <a:cs typeface="Courier New"/>
              </a:rPr>
              <a:t>"1"	</a:t>
            </a:r>
            <a:r>
              <a:rPr sz="1734" dirty="0">
                <a:solidFill>
                  <a:srgbClr val="008080"/>
                </a:solidFill>
                <a:latin typeface="Courier New"/>
                <a:cs typeface="Courier New"/>
              </a:rPr>
              <a:t>when</a:t>
            </a:r>
            <a:r>
              <a:rPr sz="1734" dirty="0">
                <a:solidFill>
                  <a:srgbClr val="000080"/>
                </a:solidFill>
                <a:latin typeface="Courier New"/>
                <a:cs typeface="Courier New"/>
              </a:rPr>
              <a:t>=</a:t>
            </a:r>
            <a:r>
              <a:rPr sz="1734" dirty="0">
                <a:solidFill>
                  <a:srgbClr val="DD1144"/>
                </a:solidFill>
                <a:latin typeface="Courier New"/>
                <a:cs typeface="Courier New"/>
              </a:rPr>
              <a:t>"YYYY-MM-DD"</a:t>
            </a:r>
            <a:r>
              <a:rPr sz="1734" dirty="0">
                <a:solidFill>
                  <a:srgbClr val="000080"/>
                </a:solidFill>
                <a:latin typeface="Courier New"/>
                <a:cs typeface="Courier New"/>
              </a:rPr>
              <a:t>/&gt;</a:t>
            </a:r>
            <a:endParaRPr sz="1734" dirty="0">
              <a:latin typeface="Courier New"/>
              <a:cs typeface="Courier New"/>
            </a:endParaRPr>
          </a:p>
          <a:p>
            <a:pPr marL="428030">
              <a:lnSpc>
                <a:spcPts val="1964"/>
              </a:lnSpc>
            </a:pPr>
            <a:r>
              <a:rPr sz="1734" dirty="0">
                <a:solidFill>
                  <a:srgbClr val="000080"/>
                </a:solidFill>
                <a:latin typeface="Courier New"/>
                <a:cs typeface="Courier New"/>
              </a:rPr>
              <a:t>&lt;/edition&gt;</a:t>
            </a:r>
            <a:endParaRPr sz="1734" dirty="0">
              <a:latin typeface="Courier New"/>
              <a:cs typeface="Courier New"/>
            </a:endParaRPr>
          </a:p>
          <a:p>
            <a:pPr marL="428030">
              <a:lnSpc>
                <a:spcPts val="1964"/>
              </a:lnSpc>
            </a:pPr>
            <a:r>
              <a:rPr sz="1734" dirty="0">
                <a:solidFill>
                  <a:srgbClr val="000080"/>
                </a:solidFill>
                <a:latin typeface="Courier New"/>
                <a:cs typeface="Courier New"/>
              </a:rPr>
              <a:t>&lt;respStmt&gt;</a:t>
            </a:r>
            <a:endParaRPr sz="1734" dirty="0">
              <a:latin typeface="Courier New"/>
              <a:cs typeface="Courier New"/>
            </a:endParaRPr>
          </a:p>
          <a:p>
            <a:pPr marL="692348">
              <a:lnSpc>
                <a:spcPts val="1964"/>
              </a:lnSpc>
              <a:tabLst>
                <a:tab pos="2015728" algn="l"/>
              </a:tabLst>
            </a:pPr>
            <a:r>
              <a:rPr sz="1734" dirty="0">
                <a:solidFill>
                  <a:srgbClr val="000080"/>
                </a:solidFill>
                <a:latin typeface="Courier New"/>
                <a:cs typeface="Courier New"/>
              </a:rPr>
              <a:t>&lt;persName	</a:t>
            </a:r>
            <a:r>
              <a:rPr sz="1734" dirty="0">
                <a:solidFill>
                  <a:srgbClr val="008080"/>
                </a:solidFill>
                <a:latin typeface="Courier New"/>
                <a:cs typeface="Courier New"/>
              </a:rPr>
              <a:t>ref</a:t>
            </a:r>
            <a:r>
              <a:rPr sz="1734" dirty="0">
                <a:solidFill>
                  <a:srgbClr val="000080"/>
                </a:solidFill>
                <a:latin typeface="Courier New"/>
                <a:cs typeface="Courier New"/>
              </a:rPr>
              <a:t>=</a:t>
            </a:r>
            <a:r>
              <a:rPr sz="1734" dirty="0">
                <a:solidFill>
                  <a:srgbClr val="DD1144"/>
                </a:solidFill>
                <a:latin typeface="Courier New"/>
                <a:cs typeface="Courier New"/>
              </a:rPr>
              <a:t>"#pointeur"</a:t>
            </a:r>
            <a:r>
              <a:rPr sz="1734" dirty="0">
                <a:solidFill>
                  <a:srgbClr val="000080"/>
                </a:solidFill>
                <a:latin typeface="Courier New"/>
                <a:cs typeface="Courier New"/>
              </a:rPr>
              <a:t>&gt;</a:t>
            </a:r>
            <a:r>
              <a:rPr sz="1734" dirty="0">
                <a:solidFill>
                  <a:srgbClr val="23292D"/>
                </a:solidFill>
                <a:latin typeface="Courier New"/>
                <a:cs typeface="Courier New"/>
              </a:rPr>
              <a:t>Nom</a:t>
            </a:r>
            <a:r>
              <a:rPr sz="1734" dirty="0">
                <a:solidFill>
                  <a:srgbClr val="000080"/>
                </a:solidFill>
                <a:latin typeface="Courier New"/>
                <a:cs typeface="Courier New"/>
              </a:rPr>
              <a:t>&lt;/persName&gt;</a:t>
            </a:r>
            <a:endParaRPr sz="1734" dirty="0">
              <a:latin typeface="Courier New"/>
              <a:cs typeface="Courier New"/>
            </a:endParaRPr>
          </a:p>
          <a:p>
            <a:pPr marL="692348">
              <a:lnSpc>
                <a:spcPts val="1964"/>
              </a:lnSpc>
            </a:pPr>
            <a:r>
              <a:rPr sz="1734" spc="-5" dirty="0">
                <a:solidFill>
                  <a:srgbClr val="000080"/>
                </a:solidFill>
                <a:latin typeface="Courier New"/>
                <a:cs typeface="Courier New"/>
              </a:rPr>
              <a:t>&lt;resp&gt;</a:t>
            </a:r>
            <a:endParaRPr sz="1734" dirty="0">
              <a:latin typeface="Courier New"/>
              <a:cs typeface="Courier New"/>
            </a:endParaRPr>
          </a:p>
          <a:p>
            <a:pPr marL="957263">
              <a:lnSpc>
                <a:spcPts val="1964"/>
              </a:lnSpc>
            </a:pPr>
            <a:r>
              <a:rPr sz="1734" dirty="0">
                <a:solidFill>
                  <a:srgbClr val="000080"/>
                </a:solidFill>
                <a:latin typeface="Courier New"/>
                <a:cs typeface="Courier New"/>
              </a:rPr>
              <a:t>&lt;date&gt;</a:t>
            </a:r>
            <a:r>
              <a:rPr sz="1734" dirty="0">
                <a:solidFill>
                  <a:srgbClr val="23292D"/>
                </a:solidFill>
                <a:latin typeface="Courier New"/>
                <a:cs typeface="Courier New"/>
              </a:rPr>
              <a:t>YYYY</a:t>
            </a:r>
            <a:r>
              <a:rPr sz="1734" dirty="0">
                <a:solidFill>
                  <a:srgbClr val="000080"/>
                </a:solidFill>
                <a:latin typeface="Courier New"/>
                <a:cs typeface="Courier New"/>
              </a:rPr>
              <a:t>&lt;/date&gt;</a:t>
            </a:r>
            <a:r>
              <a:rPr sz="1734" dirty="0">
                <a:solidFill>
                  <a:srgbClr val="23292D"/>
                </a:solidFill>
                <a:latin typeface="Courier New"/>
                <a:cs typeface="Courier New"/>
              </a:rPr>
              <a:t>Rôle/ce</a:t>
            </a:r>
            <a:r>
              <a:rPr sz="1734" spc="-19" dirty="0">
                <a:solidFill>
                  <a:srgbClr val="23292D"/>
                </a:solidFill>
                <a:latin typeface="Courier New"/>
                <a:cs typeface="Courier New"/>
              </a:rPr>
              <a:t> </a:t>
            </a:r>
            <a:r>
              <a:rPr sz="1734" dirty="0">
                <a:solidFill>
                  <a:srgbClr val="23292D"/>
                </a:solidFill>
                <a:latin typeface="Courier New"/>
                <a:cs typeface="Courier New"/>
              </a:rPr>
              <a:t>qui</a:t>
            </a:r>
            <a:r>
              <a:rPr sz="1734" spc="-19" dirty="0">
                <a:solidFill>
                  <a:srgbClr val="23292D"/>
                </a:solidFill>
                <a:latin typeface="Courier New"/>
                <a:cs typeface="Courier New"/>
              </a:rPr>
              <a:t> </a:t>
            </a:r>
            <a:r>
              <a:rPr sz="1734" dirty="0">
                <a:solidFill>
                  <a:srgbClr val="23292D"/>
                </a:solidFill>
                <a:latin typeface="Courier New"/>
                <a:cs typeface="Courier New"/>
              </a:rPr>
              <a:t>a</a:t>
            </a:r>
            <a:r>
              <a:rPr sz="1734" spc="-19" dirty="0">
                <a:solidFill>
                  <a:srgbClr val="23292D"/>
                </a:solidFill>
                <a:latin typeface="Courier New"/>
                <a:cs typeface="Courier New"/>
              </a:rPr>
              <a:t> </a:t>
            </a:r>
            <a:r>
              <a:rPr sz="1734" dirty="0">
                <a:solidFill>
                  <a:srgbClr val="23292D"/>
                </a:solidFill>
                <a:latin typeface="Courier New"/>
                <a:cs typeface="Courier New"/>
              </a:rPr>
              <a:t>été</a:t>
            </a:r>
            <a:r>
              <a:rPr sz="1734" spc="-14" dirty="0">
                <a:solidFill>
                  <a:srgbClr val="23292D"/>
                </a:solidFill>
                <a:latin typeface="Courier New"/>
                <a:cs typeface="Courier New"/>
              </a:rPr>
              <a:t> </a:t>
            </a:r>
            <a:r>
              <a:rPr sz="1734" dirty="0">
                <a:solidFill>
                  <a:srgbClr val="23292D"/>
                </a:solidFill>
                <a:latin typeface="Courier New"/>
                <a:cs typeface="Courier New"/>
              </a:rPr>
              <a:t>fait.</a:t>
            </a:r>
            <a:endParaRPr sz="1734" dirty="0">
              <a:latin typeface="Courier New"/>
              <a:cs typeface="Courier New"/>
            </a:endParaRPr>
          </a:p>
          <a:p>
            <a:pPr marR="5308402" algn="ctr">
              <a:lnSpc>
                <a:spcPts val="1964"/>
              </a:lnSpc>
            </a:pPr>
            <a:r>
              <a:rPr sz="1734" dirty="0">
                <a:solidFill>
                  <a:srgbClr val="000080"/>
                </a:solidFill>
                <a:latin typeface="Courier New"/>
                <a:cs typeface="Courier New"/>
              </a:rPr>
              <a:t>&lt;/resp&gt;</a:t>
            </a:r>
            <a:endParaRPr sz="1734" dirty="0">
              <a:latin typeface="Courier New"/>
              <a:cs typeface="Courier New"/>
            </a:endParaRPr>
          </a:p>
          <a:p>
            <a:pPr marR="5308402" algn="ctr">
              <a:lnSpc>
                <a:spcPts val="1964"/>
              </a:lnSpc>
            </a:pPr>
            <a:r>
              <a:rPr sz="1734" dirty="0">
                <a:solidFill>
                  <a:srgbClr val="000080"/>
                </a:solidFill>
                <a:latin typeface="Courier New"/>
                <a:cs typeface="Courier New"/>
              </a:rPr>
              <a:t>&lt;/respStmt&gt;</a:t>
            </a:r>
            <a:endParaRPr sz="1734" dirty="0">
              <a:latin typeface="Courier New"/>
              <a:cs typeface="Courier New"/>
            </a:endParaRPr>
          </a:p>
          <a:p>
            <a:pPr marR="5441156" algn="ctr">
              <a:lnSpc>
                <a:spcPts val="2025"/>
              </a:lnSpc>
            </a:pPr>
            <a:r>
              <a:rPr sz="1734" dirty="0">
                <a:solidFill>
                  <a:srgbClr val="000080"/>
                </a:solidFill>
                <a:latin typeface="Courier New"/>
                <a:cs typeface="Courier New"/>
              </a:rPr>
              <a:t>&lt;/editionStmt&gt;</a:t>
            </a:r>
            <a:endParaRPr sz="1734" dirty="0">
              <a:latin typeface="Courier New"/>
              <a:cs typeface="Courier New"/>
            </a:endParaRPr>
          </a:p>
        </p:txBody>
      </p:sp>
    </p:spTree>
    <p:extLst>
      <p:ext uri="{BB962C8B-B14F-4D97-AF65-F5344CB8AC3E}">
        <p14:creationId xmlns:p14="http://schemas.microsoft.com/office/powerpoint/2010/main" val="3801543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835943"/>
            <a:ext cx="7732514" cy="3549848"/>
            <a:chOff x="751495" y="3025006"/>
            <a:chExt cx="8248015" cy="3786504"/>
          </a:xfrm>
        </p:grpSpPr>
        <p:sp>
          <p:nvSpPr>
            <p:cNvPr id="3" name="object 3"/>
            <p:cNvSpPr/>
            <p:nvPr/>
          </p:nvSpPr>
          <p:spPr>
            <a:xfrm>
              <a:off x="756251" y="3029762"/>
              <a:ext cx="8238490" cy="3776979"/>
            </a:xfrm>
            <a:custGeom>
              <a:avLst/>
              <a:gdLst/>
              <a:ahLst/>
              <a:cxnLst/>
              <a:rect l="l" t="t" r="r" b="b"/>
              <a:pathLst>
                <a:path w="8238490" h="3776979">
                  <a:moveTo>
                    <a:pt x="8214128" y="3776501"/>
                  </a:moveTo>
                  <a:lnTo>
                    <a:pt x="23781" y="3776501"/>
                  </a:lnTo>
                  <a:lnTo>
                    <a:pt x="13377" y="3775015"/>
                  </a:lnTo>
                  <a:lnTo>
                    <a:pt x="5945" y="3770557"/>
                  </a:lnTo>
                  <a:lnTo>
                    <a:pt x="1486" y="3763125"/>
                  </a:lnTo>
                  <a:lnTo>
                    <a:pt x="0" y="3752719"/>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752719"/>
                  </a:lnTo>
                  <a:lnTo>
                    <a:pt x="8236423" y="3763125"/>
                  </a:lnTo>
                  <a:lnTo>
                    <a:pt x="8231964" y="3770557"/>
                  </a:lnTo>
                  <a:lnTo>
                    <a:pt x="8224532" y="3775015"/>
                  </a:lnTo>
                  <a:lnTo>
                    <a:pt x="8214128" y="3776501"/>
                  </a:lnTo>
                  <a:close/>
                </a:path>
              </a:pathLst>
            </a:custGeom>
            <a:solidFill>
              <a:srgbClr val="F6F8F9"/>
            </a:solidFill>
          </p:spPr>
          <p:txBody>
            <a:bodyPr wrap="square" lIns="0" tIns="0" rIns="0" bIns="0" rtlCol="0"/>
            <a:lstStyle/>
            <a:p>
              <a:endParaRPr/>
            </a:p>
          </p:txBody>
        </p:sp>
        <p:sp>
          <p:nvSpPr>
            <p:cNvPr id="4" name="object 4"/>
            <p:cNvSpPr/>
            <p:nvPr/>
          </p:nvSpPr>
          <p:spPr>
            <a:xfrm>
              <a:off x="756251" y="3029762"/>
              <a:ext cx="8238490" cy="3776979"/>
            </a:xfrm>
            <a:custGeom>
              <a:avLst/>
              <a:gdLst/>
              <a:ahLst/>
              <a:cxnLst/>
              <a:rect l="l" t="t" r="r" b="b"/>
              <a:pathLst>
                <a:path w="8238490" h="3776979">
                  <a:moveTo>
                    <a:pt x="0" y="3752719"/>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752719"/>
                  </a:lnTo>
                  <a:lnTo>
                    <a:pt x="8236423" y="3763125"/>
                  </a:lnTo>
                  <a:lnTo>
                    <a:pt x="8231964" y="3770557"/>
                  </a:lnTo>
                  <a:lnTo>
                    <a:pt x="8224532" y="3775015"/>
                  </a:lnTo>
                  <a:lnTo>
                    <a:pt x="8214128" y="3776501"/>
                  </a:lnTo>
                  <a:lnTo>
                    <a:pt x="23781" y="3776501"/>
                  </a:lnTo>
                  <a:lnTo>
                    <a:pt x="13377" y="3775015"/>
                  </a:lnTo>
                  <a:lnTo>
                    <a:pt x="5945" y="3770557"/>
                  </a:lnTo>
                  <a:lnTo>
                    <a:pt x="1486" y="3763125"/>
                  </a:lnTo>
                  <a:lnTo>
                    <a:pt x="0" y="3752719"/>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467833" y="107852"/>
            <a:ext cx="4210493" cy="789989"/>
          </a:xfrm>
          <a:custGeom>
            <a:avLst/>
            <a:gdLst/>
            <a:ahLst/>
            <a:cxnLst/>
            <a:rect l="l" t="t" r="r" b="b"/>
            <a:pathLst>
              <a:path w="2825750" h="400050">
                <a:moveTo>
                  <a:pt x="2796703"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796703" y="0"/>
                </a:lnTo>
                <a:lnTo>
                  <a:pt x="2809188" y="1783"/>
                </a:lnTo>
                <a:lnTo>
                  <a:pt x="2818107" y="7134"/>
                </a:lnTo>
                <a:lnTo>
                  <a:pt x="2823457" y="16052"/>
                </a:lnTo>
                <a:lnTo>
                  <a:pt x="2825241" y="28537"/>
                </a:lnTo>
                <a:lnTo>
                  <a:pt x="2825241" y="370991"/>
                </a:lnTo>
                <a:lnTo>
                  <a:pt x="2823457" y="383476"/>
                </a:lnTo>
                <a:lnTo>
                  <a:pt x="2818107" y="392394"/>
                </a:lnTo>
                <a:lnTo>
                  <a:pt x="2809188" y="397745"/>
                </a:lnTo>
                <a:lnTo>
                  <a:pt x="2796703" y="399529"/>
                </a:lnTo>
                <a:close/>
              </a:path>
            </a:pathLst>
          </a:custGeom>
          <a:solidFill>
            <a:srgbClr val="1B1F22">
              <a:alpha val="5097"/>
            </a:srgbClr>
          </a:solidFill>
        </p:spPr>
        <p:txBody>
          <a:bodyPr wrap="square" lIns="0" tIns="0" rIns="0" bIns="0" rtlCol="0"/>
          <a:lstStyle/>
          <a:p>
            <a:endParaRPr/>
          </a:p>
        </p:txBody>
      </p:sp>
      <p:sp>
        <p:nvSpPr>
          <p:cNvPr id="6" name="object 6"/>
          <p:cNvSpPr/>
          <p:nvPr/>
        </p:nvSpPr>
        <p:spPr>
          <a:xfrm>
            <a:off x="5137248" y="199917"/>
            <a:ext cx="2709580" cy="609418"/>
          </a:xfrm>
          <a:custGeom>
            <a:avLst/>
            <a:gdLst/>
            <a:ahLst/>
            <a:cxnLst/>
            <a:rect l="l" t="t" r="r" b="b"/>
            <a:pathLst>
              <a:path w="1741170" h="400050">
                <a:moveTo>
                  <a:pt x="1712267"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1712267" y="0"/>
                </a:lnTo>
                <a:lnTo>
                  <a:pt x="1724752" y="1783"/>
                </a:lnTo>
                <a:lnTo>
                  <a:pt x="1733670" y="7134"/>
                </a:lnTo>
                <a:lnTo>
                  <a:pt x="1739021" y="16052"/>
                </a:lnTo>
                <a:lnTo>
                  <a:pt x="1740805" y="28537"/>
                </a:lnTo>
                <a:lnTo>
                  <a:pt x="1740805" y="370991"/>
                </a:lnTo>
                <a:lnTo>
                  <a:pt x="1739021" y="383476"/>
                </a:lnTo>
                <a:lnTo>
                  <a:pt x="1733670" y="392394"/>
                </a:lnTo>
                <a:lnTo>
                  <a:pt x="1724752" y="397745"/>
                </a:lnTo>
                <a:lnTo>
                  <a:pt x="1712267" y="399529"/>
                </a:lnTo>
                <a:close/>
              </a:path>
            </a:pathLst>
          </a:custGeom>
          <a:solidFill>
            <a:srgbClr val="1B1F22">
              <a:alpha val="5097"/>
            </a:srgbClr>
          </a:solidFill>
        </p:spPr>
        <p:txBody>
          <a:bodyPr wrap="square" lIns="0" tIns="0" rIns="0" bIns="0" rtlCol="0"/>
          <a:lstStyle/>
          <a:p>
            <a:endParaRPr/>
          </a:p>
        </p:txBody>
      </p:sp>
      <p:sp>
        <p:nvSpPr>
          <p:cNvPr id="7" name="object 7"/>
          <p:cNvSpPr txBox="1">
            <a:spLocks noGrp="1"/>
          </p:cNvSpPr>
          <p:nvPr>
            <p:ph type="title"/>
          </p:nvPr>
        </p:nvSpPr>
        <p:spPr>
          <a:xfrm>
            <a:off x="467833" y="99224"/>
            <a:ext cx="7946209"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pc="19" dirty="0"/>
              <a:t>&lt;publicationStmt&gt;</a:t>
            </a:r>
            <a:r>
              <a:rPr spc="9" dirty="0"/>
              <a:t> </a:t>
            </a:r>
            <a:r>
              <a:rPr sz="2672" dirty="0">
                <a:latin typeface="+mn-lt"/>
                <a:cs typeface="Comic Sans MS"/>
              </a:rPr>
              <a:t>et</a:t>
            </a:r>
            <a:r>
              <a:rPr sz="2672" spc="333" dirty="0">
                <a:latin typeface="Comic Sans MS"/>
                <a:cs typeface="Comic Sans MS"/>
              </a:rPr>
              <a:t> </a:t>
            </a:r>
            <a:r>
              <a:rPr spc="19" dirty="0"/>
              <a:t>&lt;noteStmt&gt;</a:t>
            </a:r>
            <a:endParaRPr sz="2672" dirty="0">
              <a:latin typeface="Comic Sans MS"/>
              <a:cs typeface="Comic Sans MS"/>
            </a:endParaRPr>
          </a:p>
        </p:txBody>
      </p:sp>
      <p:sp>
        <p:nvSpPr>
          <p:cNvPr id="8" name="object 8"/>
          <p:cNvSpPr/>
          <p:nvPr/>
        </p:nvSpPr>
        <p:spPr>
          <a:xfrm>
            <a:off x="710480" y="989905"/>
            <a:ext cx="2408039" cy="348258"/>
          </a:xfrm>
          <a:custGeom>
            <a:avLst/>
            <a:gdLst/>
            <a:ahLst/>
            <a:cxnLst/>
            <a:rect l="l" t="t" r="r" b="b"/>
            <a:pathLst>
              <a:path w="2568575" h="371475">
                <a:moveTo>
                  <a:pt x="253986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2539863" y="0"/>
                </a:lnTo>
                <a:lnTo>
                  <a:pt x="2552348" y="1783"/>
                </a:lnTo>
                <a:lnTo>
                  <a:pt x="2561266" y="7134"/>
                </a:lnTo>
                <a:lnTo>
                  <a:pt x="2566617" y="16052"/>
                </a:lnTo>
                <a:lnTo>
                  <a:pt x="2568401" y="28537"/>
                </a:lnTo>
                <a:lnTo>
                  <a:pt x="2568401" y="342453"/>
                </a:lnTo>
                <a:lnTo>
                  <a:pt x="2566617" y="354938"/>
                </a:lnTo>
                <a:lnTo>
                  <a:pt x="2561266" y="363856"/>
                </a:lnTo>
                <a:lnTo>
                  <a:pt x="2552348" y="369207"/>
                </a:lnTo>
                <a:lnTo>
                  <a:pt x="2539863" y="370991"/>
                </a:lnTo>
                <a:close/>
              </a:path>
            </a:pathLst>
          </a:custGeom>
          <a:solidFill>
            <a:srgbClr val="1B1F22">
              <a:alpha val="5097"/>
            </a:srgbClr>
          </a:solidFill>
        </p:spPr>
        <p:txBody>
          <a:bodyPr wrap="square" lIns="0" tIns="0" rIns="0" bIns="0" rtlCol="0"/>
          <a:lstStyle/>
          <a:p>
            <a:endParaRPr/>
          </a:p>
        </p:txBody>
      </p:sp>
      <p:pic>
        <p:nvPicPr>
          <p:cNvPr id="9" name="object 9"/>
          <p:cNvPicPr/>
          <p:nvPr/>
        </p:nvPicPr>
        <p:blipFill>
          <a:blip r:embed="rId2" cstate="print"/>
          <a:stretch>
            <a:fillRect/>
          </a:stretch>
        </p:blipFill>
        <p:spPr>
          <a:xfrm>
            <a:off x="1004776" y="2033318"/>
            <a:ext cx="80262" cy="80262"/>
          </a:xfrm>
          <a:prstGeom prst="rect">
            <a:avLst/>
          </a:prstGeom>
        </p:spPr>
      </p:pic>
      <p:pic>
        <p:nvPicPr>
          <p:cNvPr id="10" name="object 10"/>
          <p:cNvPicPr/>
          <p:nvPr/>
        </p:nvPicPr>
        <p:blipFill>
          <a:blip r:embed="rId2" cstate="print"/>
          <a:stretch>
            <a:fillRect/>
          </a:stretch>
        </p:blipFill>
        <p:spPr>
          <a:xfrm>
            <a:off x="1004776" y="2479221"/>
            <a:ext cx="80262" cy="80262"/>
          </a:xfrm>
          <a:prstGeom prst="rect">
            <a:avLst/>
          </a:prstGeom>
        </p:spPr>
      </p:pic>
      <p:sp>
        <p:nvSpPr>
          <p:cNvPr id="11" name="object 11"/>
          <p:cNvSpPr txBox="1"/>
          <p:nvPr/>
        </p:nvSpPr>
        <p:spPr>
          <a:xfrm>
            <a:off x="694114" y="918820"/>
            <a:ext cx="7542609" cy="5398632"/>
          </a:xfrm>
          <a:prstGeom prst="rect">
            <a:avLst/>
          </a:prstGeom>
        </p:spPr>
        <p:txBody>
          <a:bodyPr vert="horz" wrap="square" lIns="0" tIns="13691" rIns="0" bIns="0" rtlCol="0">
            <a:spAutoFit/>
          </a:bodyPr>
          <a:lstStyle/>
          <a:p>
            <a:pPr marL="11906" marR="4763" indent="79772">
              <a:lnSpc>
                <a:spcPts val="3019"/>
              </a:lnSpc>
              <a:spcBef>
                <a:spcPts val="107"/>
              </a:spcBef>
            </a:pPr>
            <a:r>
              <a:rPr sz="1734" dirty="0">
                <a:solidFill>
                  <a:srgbClr val="23292D"/>
                </a:solidFill>
                <a:latin typeface="Courier New"/>
                <a:cs typeface="Courier New"/>
              </a:rPr>
              <a:t>&lt;publicationStmt&gt;</a:t>
            </a:r>
            <a:r>
              <a:rPr sz="1734" spc="5" dirty="0">
                <a:solidFill>
                  <a:srgbClr val="23292D"/>
                </a:solidFill>
                <a:latin typeface="Courier New"/>
                <a:cs typeface="Courier New"/>
              </a:rPr>
              <a:t> </a:t>
            </a:r>
            <a:r>
              <a:rPr sz="2438" dirty="0">
                <a:solidFill>
                  <a:srgbClr val="0366D5"/>
                </a:solidFill>
                <a:latin typeface="+mn-lt"/>
                <a:cs typeface="Cambria"/>
                <a:hlinkClick r:id="rId3"/>
              </a:rPr>
              <a:t>(</a:t>
            </a:r>
            <a:r>
              <a:rPr sz="2438" dirty="0">
                <a:solidFill>
                  <a:srgbClr val="0366D5"/>
                </a:solidFill>
                <a:latin typeface="+mn-lt"/>
                <a:cs typeface="Comic Sans MS"/>
                <a:hlinkClick r:id="rId3"/>
              </a:rPr>
              <a:t>cf. TEI</a:t>
            </a:r>
            <a:r>
              <a:rPr sz="2438" dirty="0">
                <a:solidFill>
                  <a:srgbClr val="0366D5"/>
                </a:solidFill>
                <a:latin typeface="+mn-lt"/>
                <a:cs typeface="Cambria"/>
                <a:hlinkClick r:id="rId3"/>
              </a:rPr>
              <a:t>) </a:t>
            </a:r>
            <a:r>
              <a:rPr sz="2438" dirty="0">
                <a:solidFill>
                  <a:srgbClr val="23292D"/>
                </a:solidFill>
                <a:latin typeface="+mn-lt"/>
                <a:cs typeface="Comic Sans MS"/>
              </a:rPr>
              <a:t>permet de donner des informations sur  la publication et la diffusion d'un texte:</a:t>
            </a:r>
            <a:endParaRPr sz="2438" dirty="0">
              <a:latin typeface="+mn-lt"/>
              <a:cs typeface="Comic Sans MS"/>
            </a:endParaRPr>
          </a:p>
          <a:p>
            <a:pPr marL="528638">
              <a:spcBef>
                <a:spcPts val="1106"/>
              </a:spcBef>
            </a:pPr>
            <a:r>
              <a:rPr sz="2438" dirty="0">
                <a:solidFill>
                  <a:srgbClr val="23292D"/>
                </a:solidFill>
                <a:latin typeface="+mn-lt"/>
                <a:cs typeface="Comic Sans MS"/>
              </a:rPr>
              <a:t>qui publie</a:t>
            </a:r>
            <a:r>
              <a:rPr sz="2438" dirty="0">
                <a:solidFill>
                  <a:srgbClr val="23292D"/>
                </a:solidFill>
                <a:latin typeface="+mn-lt"/>
                <a:cs typeface="Cambria"/>
              </a:rPr>
              <a:t>?</a:t>
            </a:r>
            <a:endParaRPr sz="2438" dirty="0">
              <a:latin typeface="+mn-lt"/>
              <a:cs typeface="Cambria"/>
            </a:endParaRPr>
          </a:p>
          <a:p>
            <a:pPr marL="528638">
              <a:spcBef>
                <a:spcPts val="586"/>
              </a:spcBef>
            </a:pPr>
            <a:r>
              <a:rPr sz="2438" dirty="0">
                <a:solidFill>
                  <a:srgbClr val="23292D"/>
                </a:solidFill>
                <a:latin typeface="+mn-lt"/>
                <a:cs typeface="Comic Sans MS"/>
              </a:rPr>
              <a:t>Avec quels droits</a:t>
            </a:r>
            <a:r>
              <a:rPr sz="2438" dirty="0">
                <a:solidFill>
                  <a:srgbClr val="23292D"/>
                </a:solidFill>
                <a:latin typeface="+mn-lt"/>
                <a:cs typeface="Cambria"/>
              </a:rPr>
              <a:t>?</a:t>
            </a:r>
            <a:endParaRPr sz="2438" dirty="0">
              <a:latin typeface="+mn-lt"/>
              <a:cs typeface="Cambria"/>
            </a:endParaRPr>
          </a:p>
          <a:p>
            <a:pPr>
              <a:spcBef>
                <a:spcPts val="47"/>
              </a:spcBef>
            </a:pPr>
            <a:endParaRPr sz="2016" dirty="0">
              <a:latin typeface="Cambria"/>
              <a:cs typeface="Cambria"/>
            </a:endParaRPr>
          </a:p>
          <a:p>
            <a:pPr marL="163116">
              <a:lnSpc>
                <a:spcPts val="2025"/>
              </a:lnSpc>
            </a:pPr>
            <a:r>
              <a:rPr sz="1734" dirty="0">
                <a:solidFill>
                  <a:srgbClr val="000080"/>
                </a:solidFill>
                <a:latin typeface="Courier New"/>
                <a:cs typeface="Courier New"/>
              </a:rPr>
              <a:t>&lt;publicationStmt&gt;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&lt;authority&gt;</a:t>
            </a:r>
            <a:r>
              <a:rPr sz="1734" dirty="0">
                <a:solidFill>
                  <a:srgbClr val="23292D"/>
                </a:solidFill>
                <a:latin typeface="Courier New"/>
                <a:cs typeface="Courier New"/>
              </a:rPr>
              <a:t>Institution</a:t>
            </a:r>
            <a:r>
              <a:rPr sz="1734" dirty="0">
                <a:solidFill>
                  <a:srgbClr val="000080"/>
                </a:solidFill>
                <a:latin typeface="Courier New"/>
                <a:cs typeface="Courier New"/>
              </a:rPr>
              <a:t>&lt;/authority&gt;</a:t>
            </a:r>
            <a:endParaRPr sz="1734" dirty="0">
              <a:latin typeface="Courier New"/>
              <a:cs typeface="Courier New"/>
            </a:endParaRPr>
          </a:p>
          <a:p>
            <a:pPr marL="428030">
              <a:lnSpc>
                <a:spcPts val="1964"/>
              </a:lnSpc>
            </a:pPr>
            <a:r>
              <a:rPr sz="1734" dirty="0">
                <a:solidFill>
                  <a:srgbClr val="000080"/>
                </a:solidFill>
                <a:latin typeface="Courier New"/>
                <a:cs typeface="Courier New"/>
              </a:rPr>
              <a:t>&lt;address&gt;</a:t>
            </a:r>
            <a:endParaRPr sz="1734" dirty="0">
              <a:latin typeface="Courier New"/>
              <a:cs typeface="Courier New"/>
            </a:endParaRPr>
          </a:p>
          <a:p>
            <a:pPr marL="692348">
              <a:lnSpc>
                <a:spcPts val="1964"/>
              </a:lnSpc>
            </a:pPr>
            <a:r>
              <a:rPr sz="1734" dirty="0">
                <a:solidFill>
                  <a:srgbClr val="000080"/>
                </a:solidFill>
                <a:latin typeface="Courier New"/>
                <a:cs typeface="Courier New"/>
              </a:rPr>
              <a:t>&lt;addressLine&gt;</a:t>
            </a:r>
            <a:r>
              <a:rPr sz="1734" dirty="0">
                <a:solidFill>
                  <a:srgbClr val="23292D"/>
                </a:solidFill>
                <a:latin typeface="Courier New"/>
                <a:cs typeface="Courier New"/>
              </a:rPr>
              <a:t>Ligne</a:t>
            </a:r>
            <a:r>
              <a:rPr sz="1734" spc="-33" dirty="0">
                <a:solidFill>
                  <a:srgbClr val="23292D"/>
                </a:solidFill>
                <a:latin typeface="Courier New"/>
                <a:cs typeface="Courier New"/>
              </a:rPr>
              <a:t> </a:t>
            </a:r>
            <a:r>
              <a:rPr sz="1734" dirty="0">
                <a:solidFill>
                  <a:srgbClr val="23292D"/>
                </a:solidFill>
                <a:latin typeface="Courier New"/>
                <a:cs typeface="Courier New"/>
              </a:rPr>
              <a:t>d'adresse</a:t>
            </a:r>
            <a:r>
              <a:rPr sz="1734" spc="-28" dirty="0">
                <a:solidFill>
                  <a:srgbClr val="23292D"/>
                </a:solidFill>
                <a:latin typeface="Courier New"/>
                <a:cs typeface="Courier New"/>
              </a:rPr>
              <a:t> </a:t>
            </a:r>
            <a:r>
              <a:rPr sz="1734" dirty="0">
                <a:solidFill>
                  <a:srgbClr val="23292D"/>
                </a:solidFill>
                <a:latin typeface="Courier New"/>
                <a:cs typeface="Courier New"/>
              </a:rPr>
              <a:t>postale</a:t>
            </a:r>
            <a:r>
              <a:rPr sz="1734" dirty="0">
                <a:solidFill>
                  <a:srgbClr val="000080"/>
                </a:solidFill>
                <a:latin typeface="Courier New"/>
                <a:cs typeface="Courier New"/>
              </a:rPr>
              <a:t>&lt;/addressLine&gt;</a:t>
            </a:r>
            <a:endParaRPr sz="1734" dirty="0">
              <a:latin typeface="Courier New"/>
              <a:cs typeface="Courier New"/>
            </a:endParaRPr>
          </a:p>
          <a:p>
            <a:pPr marL="692348">
              <a:lnSpc>
                <a:spcPts val="1964"/>
              </a:lnSpc>
            </a:pPr>
            <a:r>
              <a:rPr sz="1734" dirty="0">
                <a:solidFill>
                  <a:srgbClr val="000080"/>
                </a:solidFill>
                <a:latin typeface="Courier New"/>
                <a:cs typeface="Courier New"/>
              </a:rPr>
              <a:t>&lt;addressLine&gt;</a:t>
            </a:r>
            <a:r>
              <a:rPr sz="1734" dirty="0">
                <a:solidFill>
                  <a:srgbClr val="23292D"/>
                </a:solidFill>
                <a:latin typeface="Courier New"/>
                <a:cs typeface="Courier New"/>
              </a:rPr>
              <a:t>Ligne</a:t>
            </a:r>
            <a:r>
              <a:rPr sz="1734" spc="-33" dirty="0">
                <a:solidFill>
                  <a:srgbClr val="23292D"/>
                </a:solidFill>
                <a:latin typeface="Courier New"/>
                <a:cs typeface="Courier New"/>
              </a:rPr>
              <a:t> </a:t>
            </a:r>
            <a:r>
              <a:rPr sz="1734" dirty="0">
                <a:solidFill>
                  <a:srgbClr val="23292D"/>
                </a:solidFill>
                <a:latin typeface="Courier New"/>
                <a:cs typeface="Courier New"/>
              </a:rPr>
              <a:t>d'adresse</a:t>
            </a:r>
            <a:r>
              <a:rPr sz="1734" spc="-28" dirty="0">
                <a:solidFill>
                  <a:srgbClr val="23292D"/>
                </a:solidFill>
                <a:latin typeface="Courier New"/>
                <a:cs typeface="Courier New"/>
              </a:rPr>
              <a:t> </a:t>
            </a:r>
            <a:r>
              <a:rPr sz="1734" dirty="0">
                <a:solidFill>
                  <a:srgbClr val="23292D"/>
                </a:solidFill>
                <a:latin typeface="Courier New"/>
                <a:cs typeface="Courier New"/>
              </a:rPr>
              <a:t>postale</a:t>
            </a:r>
            <a:r>
              <a:rPr sz="1734" dirty="0">
                <a:solidFill>
                  <a:srgbClr val="000080"/>
                </a:solidFill>
                <a:latin typeface="Courier New"/>
                <a:cs typeface="Courier New"/>
              </a:rPr>
              <a:t>&lt;/addressLine&gt;</a:t>
            </a:r>
            <a:endParaRPr sz="1734" dirty="0">
              <a:latin typeface="Courier New"/>
              <a:cs typeface="Courier New"/>
            </a:endParaRPr>
          </a:p>
          <a:p>
            <a:pPr marL="428030">
              <a:lnSpc>
                <a:spcPts val="1964"/>
              </a:lnSpc>
            </a:pPr>
            <a:r>
              <a:rPr sz="1734" dirty="0">
                <a:solidFill>
                  <a:srgbClr val="000080"/>
                </a:solidFill>
                <a:latin typeface="Courier New"/>
                <a:cs typeface="Courier New"/>
              </a:rPr>
              <a:t>&lt;/address&gt;</a:t>
            </a:r>
            <a:endParaRPr sz="1734" dirty="0">
              <a:latin typeface="Courier New"/>
              <a:cs typeface="Courier New"/>
            </a:endParaRPr>
          </a:p>
          <a:p>
            <a:pPr marL="428030">
              <a:lnSpc>
                <a:spcPts val="1964"/>
              </a:lnSpc>
            </a:pPr>
            <a:r>
              <a:rPr sz="1734" dirty="0">
                <a:solidFill>
                  <a:srgbClr val="000080"/>
                </a:solidFill>
                <a:latin typeface="Courier New"/>
                <a:cs typeface="Courier New"/>
              </a:rPr>
              <a:t>&lt;availability</a:t>
            </a:r>
            <a:r>
              <a:rPr sz="1734" spc="-52" dirty="0">
                <a:solidFill>
                  <a:srgbClr val="000080"/>
                </a:solidFill>
                <a:latin typeface="Courier New"/>
                <a:cs typeface="Courier New"/>
              </a:rPr>
              <a:t> </a:t>
            </a:r>
            <a:r>
              <a:rPr sz="1734" dirty="0">
                <a:solidFill>
                  <a:srgbClr val="008080"/>
                </a:solidFill>
                <a:latin typeface="Courier New"/>
                <a:cs typeface="Courier New"/>
              </a:rPr>
              <a:t>status</a:t>
            </a:r>
            <a:r>
              <a:rPr sz="1734" dirty="0">
                <a:solidFill>
                  <a:srgbClr val="000080"/>
                </a:solidFill>
                <a:latin typeface="Courier New"/>
                <a:cs typeface="Courier New"/>
              </a:rPr>
              <a:t>=</a:t>
            </a:r>
            <a:r>
              <a:rPr sz="1734" dirty="0">
                <a:solidFill>
                  <a:srgbClr val="DD1144"/>
                </a:solidFill>
                <a:latin typeface="Courier New"/>
                <a:cs typeface="Courier New"/>
              </a:rPr>
              <a:t>"restricted"</a:t>
            </a:r>
            <a:r>
              <a:rPr sz="1734" dirty="0">
                <a:solidFill>
                  <a:srgbClr val="000080"/>
                </a:solidFill>
                <a:latin typeface="Courier New"/>
                <a:cs typeface="Courier New"/>
              </a:rPr>
              <a:t>&gt;</a:t>
            </a:r>
            <a:endParaRPr sz="1734" dirty="0">
              <a:latin typeface="Courier New"/>
              <a:cs typeface="Courier New"/>
            </a:endParaRPr>
          </a:p>
          <a:p>
            <a:pPr marL="692348">
              <a:lnSpc>
                <a:spcPts val="1964"/>
              </a:lnSpc>
              <a:tabLst>
                <a:tab pos="2015728" algn="l"/>
              </a:tabLst>
            </a:pPr>
            <a:r>
              <a:rPr sz="1734" dirty="0">
                <a:solidFill>
                  <a:srgbClr val="000080"/>
                </a:solidFill>
                <a:latin typeface="Courier New"/>
                <a:cs typeface="Courier New"/>
              </a:rPr>
              <a:t>&lt;licence	</a:t>
            </a:r>
            <a:r>
              <a:rPr sz="1734" dirty="0">
                <a:solidFill>
                  <a:srgbClr val="008080"/>
                </a:solidFill>
                <a:latin typeface="Courier New"/>
                <a:cs typeface="Courier New"/>
              </a:rPr>
              <a:t>target</a:t>
            </a:r>
            <a:r>
              <a:rPr sz="1734" dirty="0">
                <a:solidFill>
                  <a:srgbClr val="000080"/>
                </a:solidFill>
                <a:latin typeface="Courier New"/>
                <a:cs typeface="Courier New"/>
              </a:rPr>
              <a:t>=</a:t>
            </a:r>
            <a:r>
              <a:rPr sz="1734" dirty="0">
                <a:solidFill>
                  <a:srgbClr val="DD1144"/>
                </a:solidFill>
                <a:latin typeface="Courier New"/>
                <a:cs typeface="Courier New"/>
              </a:rPr>
              <a:t>"url"</a:t>
            </a:r>
            <a:r>
              <a:rPr sz="1734" dirty="0">
                <a:solidFill>
                  <a:srgbClr val="000080"/>
                </a:solidFill>
                <a:latin typeface="Courier New"/>
                <a:cs typeface="Courier New"/>
              </a:rPr>
              <a:t>&gt;</a:t>
            </a:r>
            <a:r>
              <a:rPr sz="1734" dirty="0">
                <a:solidFill>
                  <a:srgbClr val="23292D"/>
                </a:solidFill>
                <a:latin typeface="Courier New"/>
                <a:cs typeface="Courier New"/>
              </a:rPr>
              <a:t>Nom</a:t>
            </a:r>
            <a:r>
              <a:rPr sz="1734" spc="-23" dirty="0">
                <a:solidFill>
                  <a:srgbClr val="23292D"/>
                </a:solidFill>
                <a:latin typeface="Courier New"/>
                <a:cs typeface="Courier New"/>
              </a:rPr>
              <a:t> </a:t>
            </a:r>
            <a:r>
              <a:rPr sz="1734" dirty="0">
                <a:solidFill>
                  <a:srgbClr val="23292D"/>
                </a:solidFill>
                <a:latin typeface="Courier New"/>
                <a:cs typeface="Courier New"/>
              </a:rPr>
              <a:t>de</a:t>
            </a:r>
            <a:r>
              <a:rPr sz="1734" spc="-23" dirty="0">
                <a:solidFill>
                  <a:srgbClr val="23292D"/>
                </a:solidFill>
                <a:latin typeface="Courier New"/>
                <a:cs typeface="Courier New"/>
              </a:rPr>
              <a:t> </a:t>
            </a:r>
            <a:r>
              <a:rPr sz="1734" dirty="0">
                <a:solidFill>
                  <a:srgbClr val="23292D"/>
                </a:solidFill>
                <a:latin typeface="Courier New"/>
                <a:cs typeface="Courier New"/>
              </a:rPr>
              <a:t>la</a:t>
            </a:r>
            <a:r>
              <a:rPr sz="1734" spc="-19" dirty="0">
                <a:solidFill>
                  <a:srgbClr val="23292D"/>
                </a:solidFill>
                <a:latin typeface="Courier New"/>
                <a:cs typeface="Courier New"/>
              </a:rPr>
              <a:t> </a:t>
            </a:r>
            <a:r>
              <a:rPr sz="1734" dirty="0">
                <a:solidFill>
                  <a:srgbClr val="23292D"/>
                </a:solidFill>
                <a:latin typeface="Courier New"/>
                <a:cs typeface="Courier New"/>
              </a:rPr>
              <a:t>licence</a:t>
            </a:r>
            <a:r>
              <a:rPr sz="1734" dirty="0">
                <a:solidFill>
                  <a:srgbClr val="000080"/>
                </a:solidFill>
                <a:latin typeface="Courier New"/>
                <a:cs typeface="Courier New"/>
              </a:rPr>
              <a:t>&lt;/licence&gt;</a:t>
            </a:r>
            <a:endParaRPr sz="1734" dirty="0">
              <a:latin typeface="Courier New"/>
              <a:cs typeface="Courier New"/>
            </a:endParaRPr>
          </a:p>
          <a:p>
            <a:pPr marL="428030">
              <a:lnSpc>
                <a:spcPts val="1964"/>
              </a:lnSpc>
            </a:pPr>
            <a:r>
              <a:rPr sz="1734" dirty="0">
                <a:solidFill>
                  <a:srgbClr val="000080"/>
                </a:solidFill>
                <a:latin typeface="Courier New"/>
                <a:cs typeface="Courier New"/>
              </a:rPr>
              <a:t>&lt;/availability&gt;</a:t>
            </a:r>
            <a:endParaRPr sz="1734" dirty="0">
              <a:latin typeface="Courier New"/>
              <a:cs typeface="Courier New"/>
            </a:endParaRPr>
          </a:p>
          <a:p>
            <a:pPr marL="163116">
              <a:lnSpc>
                <a:spcPts val="1964"/>
              </a:lnSpc>
            </a:pPr>
            <a:r>
              <a:rPr sz="1734" dirty="0">
                <a:solidFill>
                  <a:srgbClr val="000080"/>
                </a:solidFill>
                <a:latin typeface="Courier New"/>
                <a:cs typeface="Courier New"/>
              </a:rPr>
              <a:t>&lt;/publicationStmt&gt;</a:t>
            </a:r>
            <a:endParaRPr sz="1734" dirty="0">
              <a:latin typeface="Courier New"/>
              <a:cs typeface="Courier New"/>
            </a:endParaRPr>
          </a:p>
          <a:p>
            <a:pPr marL="163116">
              <a:lnSpc>
                <a:spcPts val="1964"/>
              </a:lnSpc>
            </a:pPr>
            <a:r>
              <a:rPr sz="1734" dirty="0">
                <a:solidFill>
                  <a:srgbClr val="000080"/>
                </a:solidFill>
                <a:latin typeface="Courier New"/>
                <a:cs typeface="Courier New"/>
              </a:rPr>
              <a:t>&lt;noteStmt&gt;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&lt;note&gt;</a:t>
            </a:r>
            <a:r>
              <a:rPr sz="1734" spc="-5" dirty="0">
                <a:solidFill>
                  <a:srgbClr val="23292D"/>
                </a:solidFill>
                <a:latin typeface="Courier New"/>
                <a:cs typeface="Courier New"/>
              </a:rPr>
              <a:t>Si</a:t>
            </a:r>
            <a:r>
              <a:rPr sz="1734" spc="-9" dirty="0">
                <a:solidFill>
                  <a:srgbClr val="23292D"/>
                </a:solidFill>
                <a:latin typeface="Courier New"/>
                <a:cs typeface="Courier New"/>
              </a:rPr>
              <a:t> </a:t>
            </a:r>
            <a:r>
              <a:rPr sz="1734" dirty="0">
                <a:solidFill>
                  <a:srgbClr val="23292D"/>
                </a:solidFill>
                <a:latin typeface="Courier New"/>
                <a:cs typeface="Courier New"/>
              </a:rPr>
              <a:t>je</a:t>
            </a:r>
            <a:r>
              <a:rPr sz="1734" spc="-5" dirty="0">
                <a:solidFill>
                  <a:srgbClr val="23292D"/>
                </a:solidFill>
                <a:latin typeface="Courier New"/>
                <a:cs typeface="Courier New"/>
              </a:rPr>
              <a:t> </a:t>
            </a:r>
            <a:r>
              <a:rPr sz="1734" dirty="0">
                <a:solidFill>
                  <a:srgbClr val="23292D"/>
                </a:solidFill>
                <a:latin typeface="Courier New"/>
                <a:cs typeface="Courier New"/>
              </a:rPr>
              <a:t>dois</a:t>
            </a:r>
            <a:r>
              <a:rPr sz="1734" spc="-5" dirty="0">
                <a:solidFill>
                  <a:srgbClr val="23292D"/>
                </a:solidFill>
                <a:latin typeface="Courier New"/>
                <a:cs typeface="Courier New"/>
              </a:rPr>
              <a:t> </a:t>
            </a:r>
            <a:r>
              <a:rPr sz="1734" dirty="0">
                <a:solidFill>
                  <a:srgbClr val="23292D"/>
                </a:solidFill>
                <a:latin typeface="Courier New"/>
                <a:cs typeface="Courier New"/>
              </a:rPr>
              <a:t>préciser</a:t>
            </a:r>
            <a:r>
              <a:rPr sz="1734" spc="-5" dirty="0">
                <a:solidFill>
                  <a:srgbClr val="23292D"/>
                </a:solidFill>
                <a:latin typeface="Courier New"/>
                <a:cs typeface="Courier New"/>
              </a:rPr>
              <a:t> </a:t>
            </a:r>
            <a:r>
              <a:rPr sz="1734" dirty="0">
                <a:solidFill>
                  <a:srgbClr val="23292D"/>
                </a:solidFill>
                <a:latin typeface="Courier New"/>
                <a:cs typeface="Courier New"/>
              </a:rPr>
              <a:t>quelque</a:t>
            </a:r>
            <a:r>
              <a:rPr sz="1734" spc="-5" dirty="0">
                <a:solidFill>
                  <a:srgbClr val="23292D"/>
                </a:solidFill>
                <a:latin typeface="Courier New"/>
                <a:cs typeface="Courier New"/>
              </a:rPr>
              <a:t> </a:t>
            </a:r>
            <a:r>
              <a:rPr sz="1734" dirty="0">
                <a:solidFill>
                  <a:srgbClr val="23292D"/>
                </a:solidFill>
                <a:latin typeface="Courier New"/>
                <a:cs typeface="Courier New"/>
              </a:rPr>
              <a:t>chose</a:t>
            </a:r>
            <a:r>
              <a:rPr sz="1734" dirty="0">
                <a:solidFill>
                  <a:srgbClr val="000080"/>
                </a:solidFill>
                <a:latin typeface="Courier New"/>
                <a:cs typeface="Courier New"/>
              </a:rPr>
              <a:t>&lt;/note&gt;</a:t>
            </a:r>
            <a:endParaRPr sz="1734" dirty="0">
              <a:latin typeface="Courier New"/>
              <a:cs typeface="Courier New"/>
            </a:endParaRPr>
          </a:p>
          <a:p>
            <a:pPr marL="163116">
              <a:lnSpc>
                <a:spcPts val="2025"/>
              </a:lnSpc>
            </a:pPr>
            <a:r>
              <a:rPr sz="1734" dirty="0">
                <a:solidFill>
                  <a:srgbClr val="000080"/>
                </a:solidFill>
                <a:latin typeface="Courier New"/>
                <a:cs typeface="Courier New"/>
              </a:rPr>
              <a:t>&lt;/noteStmt&gt;</a:t>
            </a:r>
            <a:endParaRPr sz="1734" dirty="0">
              <a:latin typeface="Courier New"/>
              <a:cs typeface="Courier New"/>
            </a:endParaRPr>
          </a:p>
        </p:txBody>
      </p:sp>
    </p:spTree>
    <p:extLst>
      <p:ext uri="{BB962C8B-B14F-4D97-AF65-F5344CB8AC3E}">
        <p14:creationId xmlns:p14="http://schemas.microsoft.com/office/powerpoint/2010/main" val="928895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568401"/>
            <a:ext cx="7732514" cy="1052513"/>
            <a:chOff x="751495" y="2739628"/>
            <a:chExt cx="8248015" cy="1122680"/>
          </a:xfrm>
        </p:grpSpPr>
        <p:sp>
          <p:nvSpPr>
            <p:cNvPr id="3" name="object 3"/>
            <p:cNvSpPr/>
            <p:nvPr/>
          </p:nvSpPr>
          <p:spPr>
            <a:xfrm>
              <a:off x="756251" y="2744384"/>
              <a:ext cx="8238490" cy="1113155"/>
            </a:xfrm>
            <a:custGeom>
              <a:avLst/>
              <a:gdLst/>
              <a:ahLst/>
              <a:cxnLst/>
              <a:rect l="l" t="t" r="r" b="b"/>
              <a:pathLst>
                <a:path w="8238490" h="1113154">
                  <a:moveTo>
                    <a:pt x="8214128" y="1112973"/>
                  </a:moveTo>
                  <a:lnTo>
                    <a:pt x="23781" y="1112973"/>
                  </a:lnTo>
                  <a:lnTo>
                    <a:pt x="13377" y="1111488"/>
                  </a:lnTo>
                  <a:lnTo>
                    <a:pt x="5945" y="1107029"/>
                  </a:lnTo>
                  <a:lnTo>
                    <a:pt x="1486" y="1099598"/>
                  </a:lnTo>
                  <a:lnTo>
                    <a:pt x="0" y="1089192"/>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089192"/>
                  </a:lnTo>
                  <a:lnTo>
                    <a:pt x="8236423" y="1099598"/>
                  </a:lnTo>
                  <a:lnTo>
                    <a:pt x="8231964" y="1107029"/>
                  </a:lnTo>
                  <a:lnTo>
                    <a:pt x="8224532" y="1111488"/>
                  </a:lnTo>
                  <a:lnTo>
                    <a:pt x="8214128" y="1112973"/>
                  </a:lnTo>
                  <a:close/>
                </a:path>
              </a:pathLst>
            </a:custGeom>
            <a:solidFill>
              <a:srgbClr val="F6F8F9"/>
            </a:solidFill>
          </p:spPr>
          <p:txBody>
            <a:bodyPr wrap="square" lIns="0" tIns="0" rIns="0" bIns="0" rtlCol="0"/>
            <a:lstStyle/>
            <a:p>
              <a:endParaRPr/>
            </a:p>
          </p:txBody>
        </p:sp>
        <p:sp>
          <p:nvSpPr>
            <p:cNvPr id="4" name="object 4"/>
            <p:cNvSpPr/>
            <p:nvPr/>
          </p:nvSpPr>
          <p:spPr>
            <a:xfrm>
              <a:off x="756251" y="2744384"/>
              <a:ext cx="8238490" cy="1113155"/>
            </a:xfrm>
            <a:custGeom>
              <a:avLst/>
              <a:gdLst/>
              <a:ahLst/>
              <a:cxnLst/>
              <a:rect l="l" t="t" r="r" b="b"/>
              <a:pathLst>
                <a:path w="8238490" h="1113154">
                  <a:moveTo>
                    <a:pt x="0" y="1089192"/>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1089192"/>
                  </a:lnTo>
                  <a:lnTo>
                    <a:pt x="8236423" y="1099598"/>
                  </a:lnTo>
                  <a:lnTo>
                    <a:pt x="8231964" y="1107029"/>
                  </a:lnTo>
                  <a:lnTo>
                    <a:pt x="8224532" y="1111488"/>
                  </a:lnTo>
                  <a:lnTo>
                    <a:pt x="8214128" y="1112973"/>
                  </a:lnTo>
                  <a:lnTo>
                    <a:pt x="23781" y="1112973"/>
                  </a:lnTo>
                  <a:lnTo>
                    <a:pt x="13377" y="1111488"/>
                  </a:lnTo>
                  <a:lnTo>
                    <a:pt x="5945" y="1107029"/>
                  </a:lnTo>
                  <a:lnTo>
                    <a:pt x="1486" y="1099598"/>
                  </a:lnTo>
                  <a:lnTo>
                    <a:pt x="0" y="1089192"/>
                  </a:lnTo>
                  <a:close/>
                </a:path>
              </a:pathLst>
            </a:custGeom>
            <a:ln w="9512">
              <a:solidFill>
                <a:srgbClr val="999999"/>
              </a:solidFill>
            </a:ln>
          </p:spPr>
          <p:txBody>
            <a:bodyPr wrap="square" lIns="0" tIns="0" rIns="0" bIns="0" rtlCol="0"/>
            <a:lstStyle/>
            <a:p>
              <a:endParaRPr/>
            </a:p>
          </p:txBody>
        </p:sp>
      </p:grpSp>
      <p:sp>
        <p:nvSpPr>
          <p:cNvPr id="5" name="object 5"/>
          <p:cNvSpPr txBox="1">
            <a:spLocks noGrp="1"/>
          </p:cNvSpPr>
          <p:nvPr>
            <p:ph type="title"/>
          </p:nvPr>
        </p:nvSpPr>
        <p:spPr>
          <a:xfrm>
            <a:off x="710479" y="97484"/>
            <a:ext cx="3718831" cy="750686"/>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4800" dirty="0">
                <a:latin typeface="+mn-lt"/>
                <a:cs typeface="Cambria"/>
              </a:rPr>
              <a:t>R</a:t>
            </a:r>
            <a:r>
              <a:rPr sz="4800" dirty="0">
                <a:latin typeface="+mn-lt"/>
                <a:cs typeface="Comic Sans MS"/>
              </a:rPr>
              <a:t>emarque</a:t>
            </a:r>
          </a:p>
        </p:txBody>
      </p:sp>
      <p:sp>
        <p:nvSpPr>
          <p:cNvPr id="6" name="object 6"/>
          <p:cNvSpPr/>
          <p:nvPr/>
        </p:nvSpPr>
        <p:spPr>
          <a:xfrm>
            <a:off x="1495012" y="1703611"/>
            <a:ext cx="1865958" cy="305728"/>
          </a:xfrm>
          <a:custGeom>
            <a:avLst/>
            <a:gdLst/>
            <a:ahLst/>
            <a:cxnLst/>
            <a:rect l="l" t="t" r="r" b="b"/>
            <a:pathLst>
              <a:path w="2568575" h="371475">
                <a:moveTo>
                  <a:pt x="253986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2539863" y="0"/>
                </a:lnTo>
                <a:lnTo>
                  <a:pt x="2552348" y="1783"/>
                </a:lnTo>
                <a:lnTo>
                  <a:pt x="2561266" y="7134"/>
                </a:lnTo>
                <a:lnTo>
                  <a:pt x="2566617" y="16052"/>
                </a:lnTo>
                <a:lnTo>
                  <a:pt x="2568401" y="28537"/>
                </a:lnTo>
                <a:lnTo>
                  <a:pt x="2568401" y="342453"/>
                </a:lnTo>
                <a:lnTo>
                  <a:pt x="2566617" y="354938"/>
                </a:lnTo>
                <a:lnTo>
                  <a:pt x="2561266" y="363856"/>
                </a:lnTo>
                <a:lnTo>
                  <a:pt x="2552348" y="369207"/>
                </a:lnTo>
                <a:lnTo>
                  <a:pt x="2539863" y="370991"/>
                </a:lnTo>
                <a:close/>
              </a:path>
            </a:pathLst>
          </a:custGeom>
          <a:solidFill>
            <a:srgbClr val="1B1F22">
              <a:alpha val="5097"/>
            </a:srgbClr>
          </a:solidFill>
        </p:spPr>
        <p:txBody>
          <a:bodyPr wrap="square" lIns="0" tIns="0" rIns="0" bIns="0" rtlCol="0"/>
          <a:lstStyle/>
          <a:p>
            <a:endParaRPr/>
          </a:p>
        </p:txBody>
      </p:sp>
      <p:sp>
        <p:nvSpPr>
          <p:cNvPr id="7" name="object 7"/>
          <p:cNvSpPr/>
          <p:nvPr/>
        </p:nvSpPr>
        <p:spPr>
          <a:xfrm>
            <a:off x="5173590" y="1682346"/>
            <a:ext cx="553045" cy="348258"/>
          </a:xfrm>
          <a:custGeom>
            <a:avLst/>
            <a:gdLst/>
            <a:ahLst/>
            <a:cxnLst/>
            <a:rect l="l" t="t" r="r" b="b"/>
            <a:pathLst>
              <a:path w="589914" h="371475">
                <a:moveTo>
                  <a:pt x="561243"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561243" y="0"/>
                </a:lnTo>
                <a:lnTo>
                  <a:pt x="573728" y="1783"/>
                </a:lnTo>
                <a:lnTo>
                  <a:pt x="582646" y="7134"/>
                </a:lnTo>
                <a:lnTo>
                  <a:pt x="587997" y="16052"/>
                </a:lnTo>
                <a:lnTo>
                  <a:pt x="589781" y="28537"/>
                </a:lnTo>
                <a:lnTo>
                  <a:pt x="589781" y="342453"/>
                </a:lnTo>
                <a:lnTo>
                  <a:pt x="587997" y="354938"/>
                </a:lnTo>
                <a:lnTo>
                  <a:pt x="582646" y="363856"/>
                </a:lnTo>
                <a:lnTo>
                  <a:pt x="573728" y="369207"/>
                </a:lnTo>
                <a:lnTo>
                  <a:pt x="561243" y="370991"/>
                </a:lnTo>
                <a:close/>
              </a:path>
            </a:pathLst>
          </a:custGeom>
          <a:solidFill>
            <a:srgbClr val="1B1F22">
              <a:alpha val="5097"/>
            </a:srgbClr>
          </a:solidFill>
        </p:spPr>
        <p:txBody>
          <a:bodyPr wrap="square" lIns="0" tIns="0" rIns="0" bIns="0" rtlCol="0"/>
          <a:lstStyle/>
          <a:p>
            <a:endParaRPr/>
          </a:p>
        </p:txBody>
      </p:sp>
      <p:sp>
        <p:nvSpPr>
          <p:cNvPr id="8" name="object 8"/>
          <p:cNvSpPr/>
          <p:nvPr/>
        </p:nvSpPr>
        <p:spPr>
          <a:xfrm>
            <a:off x="1431217" y="5265852"/>
            <a:ext cx="561975" cy="348258"/>
          </a:xfrm>
          <a:custGeom>
            <a:avLst/>
            <a:gdLst/>
            <a:ahLst/>
            <a:cxnLst/>
            <a:rect l="l" t="t" r="r" b="b"/>
            <a:pathLst>
              <a:path w="599439" h="371475">
                <a:moveTo>
                  <a:pt x="570755"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570755" y="0"/>
                </a:lnTo>
                <a:lnTo>
                  <a:pt x="583241" y="1783"/>
                </a:lnTo>
                <a:lnTo>
                  <a:pt x="592159" y="7134"/>
                </a:lnTo>
                <a:lnTo>
                  <a:pt x="597510" y="16052"/>
                </a:lnTo>
                <a:lnTo>
                  <a:pt x="599293" y="28537"/>
                </a:lnTo>
                <a:lnTo>
                  <a:pt x="599293" y="342453"/>
                </a:lnTo>
                <a:lnTo>
                  <a:pt x="597510" y="354938"/>
                </a:lnTo>
                <a:lnTo>
                  <a:pt x="592159" y="363856"/>
                </a:lnTo>
                <a:lnTo>
                  <a:pt x="583241" y="369207"/>
                </a:lnTo>
                <a:lnTo>
                  <a:pt x="570755" y="370991"/>
                </a:lnTo>
                <a:close/>
              </a:path>
            </a:pathLst>
          </a:custGeom>
          <a:solidFill>
            <a:srgbClr val="1B1F22">
              <a:alpha val="5097"/>
            </a:srgbClr>
          </a:solidFill>
        </p:spPr>
        <p:txBody>
          <a:bodyPr wrap="square" lIns="0" tIns="0" rIns="0" bIns="0" rtlCol="0"/>
          <a:lstStyle/>
          <a:p>
            <a:endParaRPr/>
          </a:p>
        </p:txBody>
      </p:sp>
      <p:sp>
        <p:nvSpPr>
          <p:cNvPr id="9" name="object 9"/>
          <p:cNvSpPr/>
          <p:nvPr/>
        </p:nvSpPr>
        <p:spPr>
          <a:xfrm>
            <a:off x="2216563" y="5265853"/>
            <a:ext cx="1144407" cy="344116"/>
          </a:xfrm>
          <a:custGeom>
            <a:avLst/>
            <a:gdLst/>
            <a:ahLst/>
            <a:cxnLst/>
            <a:rect l="l" t="t" r="r" b="b"/>
            <a:pathLst>
              <a:path w="1722120" h="371475">
                <a:moveTo>
                  <a:pt x="1693242"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42453"/>
                </a:lnTo>
                <a:lnTo>
                  <a:pt x="1719996" y="354938"/>
                </a:lnTo>
                <a:lnTo>
                  <a:pt x="1714645" y="363856"/>
                </a:lnTo>
                <a:lnTo>
                  <a:pt x="1705727" y="369207"/>
                </a:lnTo>
                <a:lnTo>
                  <a:pt x="1693242" y="370991"/>
                </a:lnTo>
                <a:close/>
              </a:path>
            </a:pathLst>
          </a:custGeom>
          <a:solidFill>
            <a:srgbClr val="1B1F22">
              <a:alpha val="5097"/>
            </a:srgbClr>
          </a:solidFill>
        </p:spPr>
        <p:txBody>
          <a:bodyPr wrap="square" lIns="0" tIns="0" rIns="0" bIns="0" rtlCol="0"/>
          <a:lstStyle/>
          <a:p>
            <a:endParaRPr/>
          </a:p>
        </p:txBody>
      </p:sp>
      <p:sp>
        <p:nvSpPr>
          <p:cNvPr id="10" name="object 10"/>
          <p:cNvSpPr/>
          <p:nvPr/>
        </p:nvSpPr>
        <p:spPr>
          <a:xfrm>
            <a:off x="3537517" y="5265852"/>
            <a:ext cx="976853" cy="348258"/>
          </a:xfrm>
          <a:custGeom>
            <a:avLst/>
            <a:gdLst/>
            <a:ahLst/>
            <a:cxnLst/>
            <a:rect l="l" t="t" r="r" b="b"/>
            <a:pathLst>
              <a:path w="1437005" h="371475">
                <a:moveTo>
                  <a:pt x="1407864"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407864" y="0"/>
                </a:lnTo>
                <a:lnTo>
                  <a:pt x="1420349" y="1783"/>
                </a:lnTo>
                <a:lnTo>
                  <a:pt x="1429267" y="7134"/>
                </a:lnTo>
                <a:lnTo>
                  <a:pt x="1434618" y="16052"/>
                </a:lnTo>
                <a:lnTo>
                  <a:pt x="1436402" y="28537"/>
                </a:lnTo>
                <a:lnTo>
                  <a:pt x="1436402" y="342453"/>
                </a:lnTo>
                <a:lnTo>
                  <a:pt x="1434618" y="354938"/>
                </a:lnTo>
                <a:lnTo>
                  <a:pt x="1429267" y="363856"/>
                </a:lnTo>
                <a:lnTo>
                  <a:pt x="1420349" y="369207"/>
                </a:lnTo>
                <a:lnTo>
                  <a:pt x="1407864" y="370991"/>
                </a:lnTo>
                <a:close/>
              </a:path>
            </a:pathLst>
          </a:custGeom>
          <a:solidFill>
            <a:srgbClr val="1B1F22">
              <a:alpha val="5097"/>
            </a:srgbClr>
          </a:solidFill>
        </p:spPr>
        <p:txBody>
          <a:bodyPr wrap="square" lIns="0" tIns="0" rIns="0" bIns="0" rtlCol="0"/>
          <a:lstStyle/>
          <a:p>
            <a:endParaRPr/>
          </a:p>
        </p:txBody>
      </p:sp>
      <p:sp>
        <p:nvSpPr>
          <p:cNvPr id="11" name="object 11"/>
          <p:cNvSpPr/>
          <p:nvPr/>
        </p:nvSpPr>
        <p:spPr>
          <a:xfrm>
            <a:off x="3537517" y="6070549"/>
            <a:ext cx="1374725" cy="348258"/>
          </a:xfrm>
          <a:custGeom>
            <a:avLst/>
            <a:gdLst/>
            <a:ahLst/>
            <a:cxnLst/>
            <a:rect l="l" t="t" r="r" b="b"/>
            <a:pathLst>
              <a:path w="1864995" h="371475">
                <a:moveTo>
                  <a:pt x="1835931"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835931" y="0"/>
                </a:lnTo>
                <a:lnTo>
                  <a:pt x="1848416" y="1783"/>
                </a:lnTo>
                <a:lnTo>
                  <a:pt x="1857334" y="7134"/>
                </a:lnTo>
                <a:lnTo>
                  <a:pt x="1862685" y="16052"/>
                </a:lnTo>
                <a:lnTo>
                  <a:pt x="1864469" y="28537"/>
                </a:lnTo>
                <a:lnTo>
                  <a:pt x="1864469" y="342453"/>
                </a:lnTo>
                <a:lnTo>
                  <a:pt x="1862685" y="354938"/>
                </a:lnTo>
                <a:lnTo>
                  <a:pt x="1857334" y="363856"/>
                </a:lnTo>
                <a:lnTo>
                  <a:pt x="1848416" y="369207"/>
                </a:lnTo>
                <a:lnTo>
                  <a:pt x="1835931" y="370991"/>
                </a:lnTo>
                <a:close/>
              </a:path>
            </a:pathLst>
          </a:custGeom>
          <a:solidFill>
            <a:srgbClr val="1B1F22">
              <a:alpha val="5097"/>
            </a:srgbClr>
          </a:solidFill>
        </p:spPr>
        <p:txBody>
          <a:bodyPr wrap="square" lIns="0" tIns="0" rIns="0" bIns="0" rtlCol="0"/>
          <a:lstStyle/>
          <a:p>
            <a:endParaRPr/>
          </a:p>
        </p:txBody>
      </p:sp>
      <p:sp>
        <p:nvSpPr>
          <p:cNvPr id="12" name="object 12"/>
          <p:cNvSpPr txBox="1"/>
          <p:nvPr/>
        </p:nvSpPr>
        <p:spPr>
          <a:xfrm>
            <a:off x="710479" y="1251872"/>
            <a:ext cx="8178340" cy="5166935"/>
          </a:xfrm>
          <a:prstGeom prst="rect">
            <a:avLst/>
          </a:prstGeom>
        </p:spPr>
        <p:txBody>
          <a:bodyPr vert="horz" wrap="square" lIns="0" tIns="11311" rIns="0" bIns="0" rtlCol="0">
            <a:spAutoFit/>
          </a:bodyPr>
          <a:lstStyle/>
          <a:p>
            <a:pPr marL="11906" algn="just">
              <a:spcBef>
                <a:spcPts val="89"/>
              </a:spcBef>
            </a:pPr>
            <a:r>
              <a:rPr sz="2438" dirty="0">
                <a:solidFill>
                  <a:srgbClr val="23292D"/>
                </a:solidFill>
                <a:latin typeface="+mn-lt"/>
                <a:cs typeface="Comic Sans MS"/>
              </a:rPr>
              <a:t>On remarque que dans le premier exemple donné au début du </a:t>
            </a:r>
            <a:r>
              <a:rPr sz="2438" dirty="0" err="1">
                <a:solidFill>
                  <a:srgbClr val="23292D"/>
                </a:solidFill>
                <a:latin typeface="+mn-lt"/>
                <a:cs typeface="Comic Sans MS"/>
              </a:rPr>
              <a:t>cours</a:t>
            </a:r>
            <a:r>
              <a:rPr lang="it-IT" sz="2438" dirty="0">
                <a:solidFill>
                  <a:srgbClr val="23292D"/>
                </a:solidFill>
                <a:latin typeface="+mn-lt"/>
                <a:cs typeface="Comic Sans MS"/>
              </a:rPr>
              <a:t> </a:t>
            </a:r>
            <a:r>
              <a:rPr sz="1734" dirty="0">
                <a:solidFill>
                  <a:srgbClr val="23292D"/>
                </a:solidFill>
                <a:latin typeface="+mn-lt"/>
                <a:cs typeface="Courier New"/>
              </a:rPr>
              <a:t>&lt;publicationStmt&gt; </a:t>
            </a:r>
            <a:r>
              <a:rPr sz="2438" dirty="0">
                <a:solidFill>
                  <a:srgbClr val="23292D"/>
                </a:solidFill>
                <a:latin typeface="+mn-lt"/>
                <a:cs typeface="Comic Sans MS"/>
              </a:rPr>
              <a:t>contient un </a:t>
            </a:r>
            <a:r>
              <a:rPr sz="1734" dirty="0">
                <a:solidFill>
                  <a:srgbClr val="23292D"/>
                </a:solidFill>
                <a:latin typeface="+mn-lt"/>
                <a:cs typeface="Courier New"/>
              </a:rPr>
              <a:t>&lt;p&gt; </a:t>
            </a:r>
            <a:r>
              <a:rPr sz="2438" dirty="0">
                <a:solidFill>
                  <a:srgbClr val="23292D"/>
                </a:solidFill>
                <a:latin typeface="+mn-lt"/>
                <a:cs typeface="Comic Sans MS"/>
              </a:rPr>
              <a:t>, absent de l'exemple  </a:t>
            </a:r>
            <a:r>
              <a:rPr sz="2438" dirty="0" err="1">
                <a:solidFill>
                  <a:srgbClr val="23292D"/>
                </a:solidFill>
                <a:latin typeface="+mn-lt"/>
                <a:cs typeface="Comic Sans MS"/>
              </a:rPr>
              <a:t>précédent</a:t>
            </a:r>
            <a:r>
              <a:rPr sz="2438" dirty="0">
                <a:solidFill>
                  <a:srgbClr val="23292D"/>
                </a:solidFill>
                <a:latin typeface="+mn-lt"/>
                <a:cs typeface="Comic Sans MS"/>
              </a:rPr>
              <a:t>:</a:t>
            </a:r>
            <a:endParaRPr lang="it-IT" sz="2438" dirty="0">
              <a:solidFill>
                <a:srgbClr val="23292D"/>
              </a:solidFill>
              <a:latin typeface="+mn-lt"/>
              <a:cs typeface="Comic Sans MS"/>
            </a:endParaRPr>
          </a:p>
          <a:p>
            <a:pPr algn="just">
              <a:spcBef>
                <a:spcPts val="61"/>
              </a:spcBef>
            </a:pPr>
            <a:endParaRPr sz="1688" dirty="0">
              <a:latin typeface="Comic Sans MS"/>
              <a:cs typeface="Comic Sans MS"/>
            </a:endParaRPr>
          </a:p>
          <a:p>
            <a:pPr marL="163116" algn="just">
              <a:lnSpc>
                <a:spcPts val="2025"/>
              </a:lnSpc>
            </a:pPr>
            <a:r>
              <a:rPr sz="1734" dirty="0">
                <a:solidFill>
                  <a:srgbClr val="000080"/>
                </a:solidFill>
                <a:latin typeface="Courier New"/>
                <a:cs typeface="Courier New"/>
              </a:rPr>
              <a:t>&lt;publicationStmt&gt;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Publication</a:t>
            </a:r>
            <a:r>
              <a:rPr sz="1734" spc="-56" dirty="0">
                <a:solidFill>
                  <a:srgbClr val="23292D"/>
                </a:solidFill>
                <a:latin typeface="Courier New"/>
                <a:cs typeface="Courier New"/>
              </a:rPr>
              <a:t> </a:t>
            </a:r>
            <a:r>
              <a:rPr sz="1734" dirty="0">
                <a:solidFill>
                  <a:srgbClr val="23292D"/>
                </a:solidFill>
                <a:latin typeface="Courier New"/>
                <a:cs typeface="Courier New"/>
              </a:rPr>
              <a:t>Information</a:t>
            </a:r>
            <a:r>
              <a:rPr sz="1734" dirty="0">
                <a:solidFill>
                  <a:srgbClr val="000080"/>
                </a:solidFill>
                <a:latin typeface="Courier New"/>
                <a:cs typeface="Courier New"/>
              </a:rPr>
              <a:t>&lt;/p&gt;</a:t>
            </a:r>
            <a:endParaRPr sz="1734" dirty="0">
              <a:latin typeface="Courier New"/>
              <a:cs typeface="Courier New"/>
            </a:endParaRPr>
          </a:p>
          <a:p>
            <a:pPr marL="163116" algn="just">
              <a:lnSpc>
                <a:spcPts val="2025"/>
              </a:lnSpc>
            </a:pPr>
            <a:r>
              <a:rPr sz="1734" dirty="0">
                <a:solidFill>
                  <a:srgbClr val="000080"/>
                </a:solidFill>
                <a:latin typeface="Courier New"/>
                <a:cs typeface="Courier New"/>
              </a:rPr>
              <a:t>&lt;/publicationStmt&gt;</a:t>
            </a:r>
            <a:endParaRPr sz="1734" dirty="0">
              <a:latin typeface="Courier New"/>
              <a:cs typeface="Courier New"/>
            </a:endParaRPr>
          </a:p>
          <a:p>
            <a:pPr algn="just">
              <a:spcBef>
                <a:spcPts val="33"/>
              </a:spcBef>
            </a:pPr>
            <a:endParaRPr sz="1828" dirty="0">
              <a:latin typeface="Courier New"/>
              <a:cs typeface="Courier New"/>
            </a:endParaRPr>
          </a:p>
          <a:p>
            <a:pPr marL="11906" marR="4763" algn="just">
              <a:lnSpc>
                <a:spcPct val="103200"/>
              </a:lnSpc>
              <a:spcBef>
                <a:spcPts val="5"/>
              </a:spcBef>
            </a:pPr>
            <a:r>
              <a:rPr sz="2438" dirty="0">
                <a:solidFill>
                  <a:srgbClr val="23292D"/>
                </a:solidFill>
                <a:latin typeface="+mn-lt"/>
                <a:cs typeface="Comic Sans MS"/>
              </a:rPr>
              <a:t>La TEI offre ici le choix entre un texte rédigé comme un paragraphe, ou  des données encodées de manière plus rigide et systématique. Il faut  donc choisir entre les deux méthodes: il est impossible de faire les deux  en même temps, et donc de faire suivre </a:t>
            </a:r>
            <a:r>
              <a:rPr sz="1734" dirty="0">
                <a:solidFill>
                  <a:srgbClr val="23292D"/>
                </a:solidFill>
                <a:latin typeface="+mn-lt"/>
                <a:cs typeface="Courier New"/>
              </a:rPr>
              <a:t>&lt;p&gt; </a:t>
            </a:r>
            <a:r>
              <a:rPr sz="2438" dirty="0">
                <a:solidFill>
                  <a:srgbClr val="23292D"/>
                </a:solidFill>
                <a:latin typeface="+mn-lt"/>
                <a:cs typeface="Comic Sans MS"/>
              </a:rPr>
              <a:t>de </a:t>
            </a:r>
            <a:r>
              <a:rPr sz="1734" dirty="0">
                <a:solidFill>
                  <a:srgbClr val="23292D"/>
                </a:solidFill>
                <a:latin typeface="+mn-lt"/>
                <a:cs typeface="Courier New"/>
              </a:rPr>
              <a:t>&lt;authority&gt; </a:t>
            </a:r>
            <a:r>
              <a:rPr sz="2438" dirty="0">
                <a:solidFill>
                  <a:srgbClr val="23292D"/>
                </a:solidFill>
                <a:latin typeface="+mn-lt"/>
                <a:cs typeface="Comic Sans MS"/>
              </a:rPr>
              <a:t>,</a:t>
            </a:r>
            <a:r>
              <a:rPr lang="it-IT" sz="2438" dirty="0">
                <a:solidFill>
                  <a:srgbClr val="23292D"/>
                </a:solidFill>
                <a:latin typeface="+mn-lt"/>
                <a:cs typeface="Comic Sans MS"/>
              </a:rPr>
              <a:t> </a:t>
            </a:r>
            <a:r>
              <a:rPr sz="1734" dirty="0">
                <a:solidFill>
                  <a:srgbClr val="23292D"/>
                </a:solidFill>
                <a:latin typeface="+mn-lt"/>
                <a:cs typeface="Courier New"/>
              </a:rPr>
              <a:t>&lt;address&gt; </a:t>
            </a:r>
            <a:r>
              <a:rPr sz="2438" dirty="0">
                <a:solidFill>
                  <a:srgbClr val="23292D"/>
                </a:solidFill>
                <a:latin typeface="+mn-lt"/>
                <a:cs typeface="Comic Sans MS"/>
              </a:rPr>
              <a:t>…</a:t>
            </a:r>
            <a:r>
              <a:rPr lang="it-IT" sz="2438" dirty="0">
                <a:solidFill>
                  <a:srgbClr val="23292D"/>
                </a:solidFill>
                <a:latin typeface="+mn-lt"/>
                <a:cs typeface="Comic Sans MS"/>
              </a:rPr>
              <a:t> </a:t>
            </a:r>
          </a:p>
          <a:p>
            <a:pPr marL="11906" marR="4763" algn="just">
              <a:lnSpc>
                <a:spcPct val="103200"/>
              </a:lnSpc>
              <a:spcBef>
                <a:spcPts val="5"/>
              </a:spcBef>
            </a:pPr>
            <a:endParaRPr sz="2438" dirty="0">
              <a:latin typeface="+mn-lt"/>
              <a:cs typeface="Comic Sans MS"/>
            </a:endParaRPr>
          </a:p>
          <a:p>
            <a:pPr marL="11906" algn="just">
              <a:spcBef>
                <a:spcPts val="94"/>
              </a:spcBef>
            </a:pPr>
            <a:r>
              <a:rPr sz="2438" dirty="0">
                <a:solidFill>
                  <a:srgbClr val="23292D"/>
                </a:solidFill>
                <a:latin typeface="+mn-lt"/>
                <a:cs typeface="Comic Sans MS"/>
              </a:rPr>
              <a:t>Il en va de même pour </a:t>
            </a:r>
            <a:r>
              <a:rPr sz="1734" dirty="0">
                <a:solidFill>
                  <a:srgbClr val="23292D"/>
                </a:solidFill>
                <a:latin typeface="+mn-lt"/>
                <a:cs typeface="Courier New"/>
              </a:rPr>
              <a:t>&lt;sourceDesc&gt; </a:t>
            </a:r>
            <a:r>
              <a:rPr sz="2438" dirty="0">
                <a:solidFill>
                  <a:srgbClr val="23292D"/>
                </a:solidFill>
                <a:latin typeface="+mn-lt"/>
                <a:cs typeface="Comic Sans MS"/>
              </a:rPr>
              <a:t>.</a:t>
            </a:r>
            <a:endParaRPr sz="2438" dirty="0">
              <a:latin typeface="+mn-lt"/>
              <a:cs typeface="Comic Sans MS"/>
            </a:endParaRPr>
          </a:p>
        </p:txBody>
      </p:sp>
    </p:spTree>
    <p:extLst>
      <p:ext uri="{BB962C8B-B14F-4D97-AF65-F5344CB8AC3E}">
        <p14:creationId xmlns:p14="http://schemas.microsoft.com/office/powerpoint/2010/main" val="1763377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114" y="3086550"/>
            <a:ext cx="3877886" cy="497765"/>
          </a:xfrm>
          <a:prstGeom prst="rect">
            <a:avLst/>
          </a:prstGeom>
        </p:spPr>
        <p:txBody>
          <a:bodyPr vert="horz" wrap="square" lIns="0" tIns="14288" rIns="0" bIns="0" numCol="1" rtlCol="0" anchor="ctr" anchorCtr="0" compatLnSpc="1">
            <a:prstTxWarp prst="textNoShape">
              <a:avLst/>
            </a:prstTxWarp>
            <a:spAutoFit/>
          </a:bodyPr>
          <a:lstStyle/>
          <a:p>
            <a:pPr marL="11906">
              <a:lnSpc>
                <a:spcPct val="100000"/>
              </a:lnSpc>
              <a:spcBef>
                <a:spcPts val="113"/>
              </a:spcBef>
            </a:pPr>
            <a:r>
              <a:rPr sz="3141" dirty="0">
                <a:latin typeface="+mn-lt"/>
                <a:cs typeface="Comic Sans MS"/>
              </a:rPr>
              <a:t>Principes de base</a:t>
            </a:r>
          </a:p>
        </p:txBody>
      </p:sp>
    </p:spTree>
    <p:extLst>
      <p:ext uri="{BB962C8B-B14F-4D97-AF65-F5344CB8AC3E}">
        <p14:creationId xmlns:p14="http://schemas.microsoft.com/office/powerpoint/2010/main" val="3587575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3415617"/>
            <a:ext cx="7732514" cy="3299816"/>
            <a:chOff x="751495" y="3643325"/>
            <a:chExt cx="8248015" cy="3519804"/>
          </a:xfrm>
        </p:grpSpPr>
        <p:sp>
          <p:nvSpPr>
            <p:cNvPr id="3" name="object 3"/>
            <p:cNvSpPr/>
            <p:nvPr/>
          </p:nvSpPr>
          <p:spPr>
            <a:xfrm>
              <a:off x="756251" y="3648081"/>
              <a:ext cx="8238490" cy="3510279"/>
            </a:xfrm>
            <a:custGeom>
              <a:avLst/>
              <a:gdLst/>
              <a:ahLst/>
              <a:cxnLst/>
              <a:rect l="l" t="t" r="r" b="b"/>
              <a:pathLst>
                <a:path w="8238490" h="3510279">
                  <a:moveTo>
                    <a:pt x="8214128" y="3510148"/>
                  </a:moveTo>
                  <a:lnTo>
                    <a:pt x="23781" y="3510148"/>
                  </a:lnTo>
                  <a:lnTo>
                    <a:pt x="13377" y="3508662"/>
                  </a:lnTo>
                  <a:lnTo>
                    <a:pt x="5945" y="3504204"/>
                  </a:lnTo>
                  <a:lnTo>
                    <a:pt x="1486" y="3496772"/>
                  </a:lnTo>
                  <a:lnTo>
                    <a:pt x="0" y="3486367"/>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486367"/>
                  </a:lnTo>
                  <a:lnTo>
                    <a:pt x="8236423" y="3496772"/>
                  </a:lnTo>
                  <a:lnTo>
                    <a:pt x="8231964" y="3504204"/>
                  </a:lnTo>
                  <a:lnTo>
                    <a:pt x="8224532" y="3508662"/>
                  </a:lnTo>
                  <a:lnTo>
                    <a:pt x="8214128" y="3510148"/>
                  </a:lnTo>
                  <a:close/>
                </a:path>
              </a:pathLst>
            </a:custGeom>
            <a:solidFill>
              <a:srgbClr val="F6F8F9"/>
            </a:solidFill>
          </p:spPr>
          <p:txBody>
            <a:bodyPr wrap="square" lIns="0" tIns="0" rIns="0" bIns="0" rtlCol="0"/>
            <a:lstStyle/>
            <a:p>
              <a:endParaRPr/>
            </a:p>
          </p:txBody>
        </p:sp>
        <p:sp>
          <p:nvSpPr>
            <p:cNvPr id="4" name="object 4"/>
            <p:cNvSpPr/>
            <p:nvPr/>
          </p:nvSpPr>
          <p:spPr>
            <a:xfrm>
              <a:off x="756251" y="3648081"/>
              <a:ext cx="8238490" cy="3510279"/>
            </a:xfrm>
            <a:custGeom>
              <a:avLst/>
              <a:gdLst/>
              <a:ahLst/>
              <a:cxnLst/>
              <a:rect l="l" t="t" r="r" b="b"/>
              <a:pathLst>
                <a:path w="8238490" h="3510279">
                  <a:moveTo>
                    <a:pt x="0" y="3486367"/>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486367"/>
                  </a:lnTo>
                  <a:lnTo>
                    <a:pt x="8236423" y="3496772"/>
                  </a:lnTo>
                  <a:lnTo>
                    <a:pt x="8231964" y="3504204"/>
                  </a:lnTo>
                  <a:lnTo>
                    <a:pt x="8224532" y="3508662"/>
                  </a:lnTo>
                  <a:lnTo>
                    <a:pt x="8214128" y="3510148"/>
                  </a:lnTo>
                  <a:lnTo>
                    <a:pt x="23781" y="3510148"/>
                  </a:lnTo>
                  <a:lnTo>
                    <a:pt x="13377" y="3508662"/>
                  </a:lnTo>
                  <a:lnTo>
                    <a:pt x="5945" y="3504204"/>
                  </a:lnTo>
                  <a:lnTo>
                    <a:pt x="1486" y="3496772"/>
                  </a:lnTo>
                  <a:lnTo>
                    <a:pt x="0" y="3486367"/>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412767" y="-17192"/>
            <a:ext cx="3414954" cy="634300"/>
          </a:xfrm>
          <a:custGeom>
            <a:avLst/>
            <a:gdLst/>
            <a:ahLst/>
            <a:cxnLst/>
            <a:rect l="l" t="t" r="r" b="b"/>
            <a:pathLst>
              <a:path w="2045335" h="400050">
                <a:moveTo>
                  <a:pt x="2016670"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016670" y="0"/>
                </a:lnTo>
                <a:lnTo>
                  <a:pt x="2029155" y="1783"/>
                </a:lnTo>
                <a:lnTo>
                  <a:pt x="2038074" y="7134"/>
                </a:lnTo>
                <a:lnTo>
                  <a:pt x="2043424" y="16052"/>
                </a:lnTo>
                <a:lnTo>
                  <a:pt x="2045208" y="28537"/>
                </a:lnTo>
                <a:lnTo>
                  <a:pt x="2045208" y="370991"/>
                </a:lnTo>
                <a:lnTo>
                  <a:pt x="2043424" y="383476"/>
                </a:lnTo>
                <a:lnTo>
                  <a:pt x="2038074" y="392394"/>
                </a:lnTo>
                <a:lnTo>
                  <a:pt x="2029155" y="397745"/>
                </a:lnTo>
                <a:lnTo>
                  <a:pt x="2016670" y="399529"/>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611971" y="-72023"/>
            <a:ext cx="4532985"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dirty="0">
                <a:latin typeface="+mn-lt"/>
              </a:rPr>
              <a:t>&lt;sourceDesc&gt; </a:t>
            </a:r>
            <a:r>
              <a:rPr sz="2672" dirty="0">
                <a:latin typeface="+mn-lt"/>
                <a:cs typeface="Comic Sans MS"/>
              </a:rPr>
              <a:t>(livre)</a:t>
            </a:r>
          </a:p>
        </p:txBody>
      </p:sp>
      <p:sp>
        <p:nvSpPr>
          <p:cNvPr id="7" name="object 7"/>
          <p:cNvSpPr/>
          <p:nvPr/>
        </p:nvSpPr>
        <p:spPr>
          <a:xfrm>
            <a:off x="710480" y="659937"/>
            <a:ext cx="1748433" cy="348258"/>
          </a:xfrm>
          <a:custGeom>
            <a:avLst/>
            <a:gdLst/>
            <a:ahLst/>
            <a:cxnLst/>
            <a:rect l="l" t="t" r="r" b="b"/>
            <a:pathLst>
              <a:path w="1864995" h="371475">
                <a:moveTo>
                  <a:pt x="1835931"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835931" y="0"/>
                </a:lnTo>
                <a:lnTo>
                  <a:pt x="1848416" y="1783"/>
                </a:lnTo>
                <a:lnTo>
                  <a:pt x="1857334" y="7134"/>
                </a:lnTo>
                <a:lnTo>
                  <a:pt x="1862685" y="16052"/>
                </a:lnTo>
                <a:lnTo>
                  <a:pt x="1864469" y="28537"/>
                </a:lnTo>
                <a:lnTo>
                  <a:pt x="1864469" y="342453"/>
                </a:lnTo>
                <a:lnTo>
                  <a:pt x="1862685" y="354938"/>
                </a:lnTo>
                <a:lnTo>
                  <a:pt x="1857334" y="363856"/>
                </a:lnTo>
                <a:lnTo>
                  <a:pt x="1848416" y="369207"/>
                </a:lnTo>
                <a:lnTo>
                  <a:pt x="1835931" y="370991"/>
                </a:lnTo>
                <a:close/>
              </a:path>
            </a:pathLst>
          </a:custGeom>
          <a:solidFill>
            <a:srgbClr val="1B1F22">
              <a:alpha val="5097"/>
            </a:srgbClr>
          </a:solidFill>
        </p:spPr>
        <p:txBody>
          <a:bodyPr wrap="square" lIns="0" tIns="0" rIns="0" bIns="0" rtlCol="0"/>
          <a:lstStyle/>
          <a:p>
            <a:endParaRPr/>
          </a:p>
        </p:txBody>
      </p:sp>
      <p:pic>
        <p:nvPicPr>
          <p:cNvPr id="8" name="object 8"/>
          <p:cNvPicPr/>
          <p:nvPr/>
        </p:nvPicPr>
        <p:blipFill>
          <a:blip r:embed="rId2" cstate="print"/>
          <a:stretch>
            <a:fillRect/>
          </a:stretch>
        </p:blipFill>
        <p:spPr>
          <a:xfrm>
            <a:off x="1004776" y="2086827"/>
            <a:ext cx="80262" cy="80262"/>
          </a:xfrm>
          <a:prstGeom prst="rect">
            <a:avLst/>
          </a:prstGeom>
        </p:spPr>
      </p:pic>
      <p:pic>
        <p:nvPicPr>
          <p:cNvPr id="9" name="object 9"/>
          <p:cNvPicPr/>
          <p:nvPr/>
        </p:nvPicPr>
        <p:blipFill>
          <a:blip r:embed="rId2" cstate="print"/>
          <a:stretch>
            <a:fillRect/>
          </a:stretch>
        </p:blipFill>
        <p:spPr>
          <a:xfrm>
            <a:off x="1004776" y="2532730"/>
            <a:ext cx="80262" cy="80262"/>
          </a:xfrm>
          <a:prstGeom prst="rect">
            <a:avLst/>
          </a:prstGeom>
        </p:spPr>
      </p:pic>
      <p:sp>
        <p:nvSpPr>
          <p:cNvPr id="10" name="object 10"/>
          <p:cNvSpPr txBox="1"/>
          <p:nvPr/>
        </p:nvSpPr>
        <p:spPr>
          <a:xfrm>
            <a:off x="694114" y="588854"/>
            <a:ext cx="7662266" cy="6018289"/>
          </a:xfrm>
          <a:prstGeom prst="rect">
            <a:avLst/>
          </a:prstGeom>
        </p:spPr>
        <p:txBody>
          <a:bodyPr vert="horz" wrap="square" lIns="0" tIns="13691" rIns="0" bIns="0" rtlCol="0">
            <a:spAutoFit/>
          </a:bodyPr>
          <a:lstStyle/>
          <a:p>
            <a:pPr marL="11906" marR="4763" indent="79772">
              <a:lnSpc>
                <a:spcPts val="3019"/>
              </a:lnSpc>
              <a:spcBef>
                <a:spcPts val="107"/>
              </a:spcBef>
            </a:pPr>
            <a:r>
              <a:rPr sz="1734" dirty="0">
                <a:solidFill>
                  <a:srgbClr val="23292D"/>
                </a:solidFill>
                <a:latin typeface="Courier New"/>
                <a:cs typeface="Courier New"/>
              </a:rPr>
              <a:t>&lt;sourceDesc&gt;</a:t>
            </a:r>
            <a:r>
              <a:rPr sz="1734" spc="5" dirty="0">
                <a:solidFill>
                  <a:srgbClr val="23292D"/>
                </a:solidFill>
                <a:latin typeface="Courier New"/>
                <a:cs typeface="Courier New"/>
              </a:rPr>
              <a:t> </a:t>
            </a:r>
            <a:r>
              <a:rPr sz="2438" dirty="0">
                <a:solidFill>
                  <a:srgbClr val="0366D5"/>
                </a:solidFill>
                <a:latin typeface="+mn-lt"/>
                <a:cs typeface="Cambria"/>
                <a:hlinkClick r:id="rId3"/>
              </a:rPr>
              <a:t>(</a:t>
            </a:r>
            <a:r>
              <a:rPr sz="2438" dirty="0">
                <a:solidFill>
                  <a:srgbClr val="0366D5"/>
                </a:solidFill>
                <a:latin typeface="+mn-lt"/>
                <a:cs typeface="Comic Sans MS"/>
                <a:hlinkClick r:id="rId3"/>
              </a:rPr>
              <a:t>cf. TEI</a:t>
            </a:r>
            <a:r>
              <a:rPr sz="2438" dirty="0">
                <a:solidFill>
                  <a:srgbClr val="0366D5"/>
                </a:solidFill>
                <a:latin typeface="+mn-lt"/>
                <a:cs typeface="Cambria"/>
                <a:hlinkClick r:id="rId3"/>
              </a:rPr>
              <a:t>) </a:t>
            </a:r>
            <a:r>
              <a:rPr sz="2438" dirty="0">
                <a:solidFill>
                  <a:srgbClr val="23292D"/>
                </a:solidFill>
                <a:latin typeface="+mn-lt"/>
                <a:cs typeface="Comic Sans MS"/>
              </a:rPr>
              <a:t>permet de décrire la source à partir de laquelle  un texte électronique a été dérivé ou produit. Son contenu diffère  grandement si cette source est</a:t>
            </a:r>
            <a:endParaRPr sz="2438" dirty="0">
              <a:latin typeface="+mn-lt"/>
              <a:cs typeface="Comic Sans MS"/>
            </a:endParaRPr>
          </a:p>
          <a:p>
            <a:pPr marL="528638">
              <a:spcBef>
                <a:spcPts val="1106"/>
              </a:spcBef>
            </a:pPr>
            <a:r>
              <a:rPr sz="2438" dirty="0">
                <a:solidFill>
                  <a:srgbClr val="23292D"/>
                </a:solidFill>
                <a:latin typeface="+mn-lt"/>
                <a:cs typeface="Comic Sans MS"/>
              </a:rPr>
              <a:t>un livre</a:t>
            </a:r>
            <a:endParaRPr sz="2438" dirty="0">
              <a:latin typeface="+mn-lt"/>
              <a:cs typeface="Comic Sans MS"/>
            </a:endParaRPr>
          </a:p>
          <a:p>
            <a:pPr marL="528638">
              <a:spcBef>
                <a:spcPts val="586"/>
              </a:spcBef>
            </a:pPr>
            <a:r>
              <a:rPr sz="2438" dirty="0">
                <a:solidFill>
                  <a:srgbClr val="23292D"/>
                </a:solidFill>
                <a:latin typeface="+mn-lt"/>
                <a:cs typeface="Comic Sans MS"/>
              </a:rPr>
              <a:t>un manuscrit</a:t>
            </a:r>
            <a:endParaRPr sz="2438" dirty="0">
              <a:latin typeface="+mn-lt"/>
              <a:cs typeface="Comic Sans MS"/>
            </a:endParaRPr>
          </a:p>
          <a:p>
            <a:pPr marL="11906">
              <a:spcBef>
                <a:spcPts val="1219"/>
              </a:spcBef>
            </a:pPr>
            <a:r>
              <a:rPr sz="2438" dirty="0">
                <a:solidFill>
                  <a:srgbClr val="23292D"/>
                </a:solidFill>
                <a:latin typeface="+mn-lt"/>
                <a:cs typeface="Comic Sans MS"/>
              </a:rPr>
              <a:t>Pour un livre:</a:t>
            </a:r>
            <a:endParaRPr sz="2438" dirty="0">
              <a:latin typeface="+mn-lt"/>
              <a:cs typeface="Comic Sans MS"/>
            </a:endParaRPr>
          </a:p>
          <a:p>
            <a:pPr>
              <a:spcBef>
                <a:spcPts val="56"/>
              </a:spcBef>
            </a:pPr>
            <a:endParaRPr sz="1688" dirty="0">
              <a:latin typeface="Comic Sans MS"/>
              <a:cs typeface="Comic Sans MS"/>
            </a:endParaRPr>
          </a:p>
          <a:p>
            <a:pPr marL="163116">
              <a:lnSpc>
                <a:spcPts val="2025"/>
              </a:lnSpc>
              <a:spcBef>
                <a:spcPts val="5"/>
              </a:spcBef>
            </a:pPr>
            <a:r>
              <a:rPr sz="1734" dirty="0">
                <a:solidFill>
                  <a:srgbClr val="000080"/>
                </a:solidFill>
                <a:latin typeface="Courier New"/>
                <a:cs typeface="Courier New"/>
              </a:rPr>
              <a:t>&lt;sourceDesc&gt;</a:t>
            </a:r>
            <a:endParaRPr sz="1734" dirty="0">
              <a:latin typeface="Courier New"/>
              <a:cs typeface="Courier New"/>
            </a:endParaRPr>
          </a:p>
          <a:p>
            <a:pPr marL="428030">
              <a:lnSpc>
                <a:spcPts val="1964"/>
              </a:lnSpc>
            </a:pPr>
            <a:r>
              <a:rPr sz="1734" spc="-5" dirty="0">
                <a:solidFill>
                  <a:srgbClr val="000080"/>
                </a:solidFill>
                <a:latin typeface="Courier New"/>
                <a:cs typeface="Courier New"/>
              </a:rPr>
              <a:t>&lt;bibl&gt;</a:t>
            </a:r>
            <a:endParaRPr sz="1734" dirty="0">
              <a:latin typeface="Courier New"/>
              <a:cs typeface="Courier New"/>
            </a:endParaRPr>
          </a:p>
          <a:p>
            <a:pPr marL="692348">
              <a:lnSpc>
                <a:spcPts val="1964"/>
              </a:lnSpc>
            </a:pPr>
            <a:r>
              <a:rPr sz="1734" dirty="0">
                <a:solidFill>
                  <a:srgbClr val="000080"/>
                </a:solidFill>
                <a:latin typeface="Courier New"/>
                <a:cs typeface="Courier New"/>
              </a:rPr>
              <a:t>&lt;author&gt;</a:t>
            </a:r>
            <a:endParaRPr sz="1734" dirty="0">
              <a:latin typeface="Courier New"/>
              <a:cs typeface="Courier New"/>
            </a:endParaRPr>
          </a:p>
          <a:p>
            <a:pPr marL="957263">
              <a:lnSpc>
                <a:spcPts val="1964"/>
              </a:lnSpc>
            </a:pPr>
            <a:r>
              <a:rPr sz="1734" dirty="0">
                <a:solidFill>
                  <a:srgbClr val="000080"/>
                </a:solidFill>
                <a:latin typeface="Courier New"/>
                <a:cs typeface="Courier New"/>
              </a:rPr>
              <a:t>&lt;forename&gt;</a:t>
            </a:r>
            <a:r>
              <a:rPr sz="1734" dirty="0">
                <a:solidFill>
                  <a:srgbClr val="23292D"/>
                </a:solidFill>
                <a:latin typeface="Courier New"/>
                <a:cs typeface="Courier New"/>
              </a:rPr>
              <a:t>prénom</a:t>
            </a:r>
            <a:r>
              <a:rPr sz="1734" dirty="0">
                <a:solidFill>
                  <a:srgbClr val="000080"/>
                </a:solidFill>
                <a:latin typeface="Courier New"/>
                <a:cs typeface="Courier New"/>
              </a:rPr>
              <a:t>&lt;/forename&gt;</a:t>
            </a:r>
            <a:endParaRPr sz="1734" dirty="0">
              <a:latin typeface="Courier New"/>
              <a:cs typeface="Courier New"/>
            </a:endParaRPr>
          </a:p>
          <a:p>
            <a:pPr marL="957263">
              <a:lnSpc>
                <a:spcPts val="1964"/>
              </a:lnSpc>
            </a:pPr>
            <a:r>
              <a:rPr sz="1734" dirty="0">
                <a:solidFill>
                  <a:srgbClr val="000080"/>
                </a:solidFill>
                <a:latin typeface="Courier New"/>
                <a:cs typeface="Courier New"/>
              </a:rPr>
              <a:t>&lt;surname&gt;</a:t>
            </a:r>
            <a:r>
              <a:rPr sz="1734" dirty="0">
                <a:solidFill>
                  <a:srgbClr val="23292D"/>
                </a:solidFill>
                <a:latin typeface="Courier New"/>
                <a:cs typeface="Courier New"/>
              </a:rPr>
              <a:t>nom</a:t>
            </a:r>
            <a:r>
              <a:rPr sz="1734" spc="-33" dirty="0">
                <a:solidFill>
                  <a:srgbClr val="23292D"/>
                </a:solidFill>
                <a:latin typeface="Courier New"/>
                <a:cs typeface="Courier New"/>
              </a:rPr>
              <a:t> </a:t>
            </a:r>
            <a:r>
              <a:rPr sz="1734" dirty="0">
                <a:solidFill>
                  <a:srgbClr val="23292D"/>
                </a:solidFill>
                <a:latin typeface="Courier New"/>
                <a:cs typeface="Courier New"/>
              </a:rPr>
              <a:t>de</a:t>
            </a:r>
            <a:r>
              <a:rPr sz="1734" spc="-33" dirty="0">
                <a:solidFill>
                  <a:srgbClr val="23292D"/>
                </a:solidFill>
                <a:latin typeface="Courier New"/>
                <a:cs typeface="Courier New"/>
              </a:rPr>
              <a:t> </a:t>
            </a:r>
            <a:r>
              <a:rPr sz="1734" dirty="0">
                <a:solidFill>
                  <a:srgbClr val="23292D"/>
                </a:solidFill>
                <a:latin typeface="Courier New"/>
                <a:cs typeface="Courier New"/>
              </a:rPr>
              <a:t>famille</a:t>
            </a:r>
            <a:r>
              <a:rPr sz="1734" dirty="0">
                <a:solidFill>
                  <a:srgbClr val="000080"/>
                </a:solidFill>
                <a:latin typeface="Courier New"/>
                <a:cs typeface="Courier New"/>
              </a:rPr>
              <a:t>&lt;/surname&gt;</a:t>
            </a:r>
            <a:endParaRPr sz="1734" dirty="0">
              <a:latin typeface="Courier New"/>
              <a:cs typeface="Courier New"/>
            </a:endParaRPr>
          </a:p>
          <a:p>
            <a:pPr marL="692348">
              <a:lnSpc>
                <a:spcPts val="1964"/>
              </a:lnSpc>
            </a:pPr>
            <a:r>
              <a:rPr sz="1734" dirty="0">
                <a:solidFill>
                  <a:srgbClr val="000080"/>
                </a:solidFill>
                <a:latin typeface="Courier New"/>
                <a:cs typeface="Courier New"/>
              </a:rPr>
              <a:t>&lt;/author&gt;</a:t>
            </a:r>
            <a:endParaRPr sz="1734" dirty="0">
              <a:latin typeface="Courier New"/>
              <a:cs typeface="Courier New"/>
            </a:endParaRPr>
          </a:p>
          <a:p>
            <a:pPr marL="692348">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Titre</a:t>
            </a:r>
            <a:r>
              <a:rPr sz="1734" spc="-5" dirty="0">
                <a:solidFill>
                  <a:srgbClr val="000080"/>
                </a:solidFill>
                <a:latin typeface="Courier New"/>
                <a:cs typeface="Courier New"/>
              </a:rPr>
              <a:t>&lt;/title&gt;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&lt;publisher&gt;</a:t>
            </a:r>
            <a:r>
              <a:rPr sz="1734" dirty="0">
                <a:solidFill>
                  <a:srgbClr val="23292D"/>
                </a:solidFill>
                <a:latin typeface="Courier New"/>
                <a:cs typeface="Courier New"/>
              </a:rPr>
              <a:t>Editeur(/"publieur")</a:t>
            </a:r>
            <a:r>
              <a:rPr sz="1734" dirty="0">
                <a:solidFill>
                  <a:srgbClr val="000080"/>
                </a:solidFill>
                <a:latin typeface="Courier New"/>
                <a:cs typeface="Courier New"/>
              </a:rPr>
              <a:t>&lt;/publisher&gt;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&lt;pubPlace&gt;</a:t>
            </a:r>
            <a:r>
              <a:rPr sz="1734" dirty="0">
                <a:solidFill>
                  <a:srgbClr val="23292D"/>
                </a:solidFill>
                <a:latin typeface="Courier New"/>
                <a:cs typeface="Courier New"/>
              </a:rPr>
              <a:t>Lieu</a:t>
            </a:r>
            <a:r>
              <a:rPr sz="1734" spc="-28" dirty="0">
                <a:solidFill>
                  <a:srgbClr val="23292D"/>
                </a:solidFill>
                <a:latin typeface="Courier New"/>
                <a:cs typeface="Courier New"/>
              </a:rPr>
              <a:t> </a:t>
            </a:r>
            <a:r>
              <a:rPr sz="1734" dirty="0">
                <a:solidFill>
                  <a:srgbClr val="23292D"/>
                </a:solidFill>
                <a:latin typeface="Courier New"/>
                <a:cs typeface="Courier New"/>
              </a:rPr>
              <a:t>de</a:t>
            </a:r>
            <a:r>
              <a:rPr sz="1734" spc="-28" dirty="0">
                <a:solidFill>
                  <a:srgbClr val="23292D"/>
                </a:solidFill>
                <a:latin typeface="Courier New"/>
                <a:cs typeface="Courier New"/>
              </a:rPr>
              <a:t> </a:t>
            </a:r>
            <a:r>
              <a:rPr sz="1734" dirty="0">
                <a:solidFill>
                  <a:srgbClr val="23292D"/>
                </a:solidFill>
                <a:latin typeface="Courier New"/>
                <a:cs typeface="Courier New"/>
              </a:rPr>
              <a:t>publication</a:t>
            </a:r>
            <a:r>
              <a:rPr sz="1734" dirty="0">
                <a:solidFill>
                  <a:srgbClr val="000080"/>
                </a:solidFill>
                <a:latin typeface="Courier New"/>
                <a:cs typeface="Courier New"/>
              </a:rPr>
              <a:t>&lt;/pubPlace&gt;</a:t>
            </a:r>
            <a:endParaRPr sz="1734" dirty="0">
              <a:latin typeface="Courier New"/>
              <a:cs typeface="Courier New"/>
            </a:endParaRPr>
          </a:p>
          <a:p>
            <a:pPr marL="692348">
              <a:lnSpc>
                <a:spcPts val="1964"/>
              </a:lnSpc>
            </a:pPr>
            <a:r>
              <a:rPr sz="1734" dirty="0">
                <a:solidFill>
                  <a:srgbClr val="000080"/>
                </a:solidFill>
                <a:latin typeface="Courier New"/>
                <a:cs typeface="Courier New"/>
              </a:rPr>
              <a:t>&lt;date</a:t>
            </a:r>
            <a:r>
              <a:rPr sz="1734" spc="-56" dirty="0">
                <a:solidFill>
                  <a:srgbClr val="000080"/>
                </a:solidFill>
                <a:latin typeface="Courier New"/>
                <a:cs typeface="Courier New"/>
              </a:rPr>
              <a:t> </a:t>
            </a:r>
            <a:r>
              <a:rPr sz="1734" dirty="0">
                <a:solidFill>
                  <a:srgbClr val="008080"/>
                </a:solidFill>
                <a:latin typeface="Courier New"/>
                <a:cs typeface="Courier New"/>
              </a:rPr>
              <a:t>when</a:t>
            </a:r>
            <a:r>
              <a:rPr sz="1734" dirty="0">
                <a:solidFill>
                  <a:srgbClr val="000080"/>
                </a:solidFill>
                <a:latin typeface="Courier New"/>
                <a:cs typeface="Courier New"/>
              </a:rPr>
              <a:t>=</a:t>
            </a:r>
            <a:r>
              <a:rPr sz="1734" dirty="0">
                <a:solidFill>
                  <a:srgbClr val="DD1144"/>
                </a:solidFill>
                <a:latin typeface="Courier New"/>
                <a:cs typeface="Courier New"/>
              </a:rPr>
              <a:t>"YYYY-MM-DD"</a:t>
            </a:r>
            <a:r>
              <a:rPr sz="1734" dirty="0">
                <a:solidFill>
                  <a:srgbClr val="000080"/>
                </a:solidFill>
                <a:latin typeface="Courier New"/>
                <a:cs typeface="Courier New"/>
              </a:rPr>
              <a:t>&gt;</a:t>
            </a:r>
            <a:r>
              <a:rPr sz="1734" dirty="0">
                <a:solidFill>
                  <a:srgbClr val="23292D"/>
                </a:solidFill>
                <a:latin typeface="Courier New"/>
                <a:cs typeface="Courier New"/>
              </a:rPr>
              <a:t>date</a:t>
            </a:r>
            <a:r>
              <a:rPr sz="1734" dirty="0">
                <a:solidFill>
                  <a:srgbClr val="000080"/>
                </a:solidFill>
                <a:latin typeface="Courier New"/>
                <a:cs typeface="Courier New"/>
              </a:rPr>
              <a:t>&lt;/date&gt;</a:t>
            </a:r>
            <a:endParaRPr sz="1734" dirty="0">
              <a:latin typeface="Courier New"/>
              <a:cs typeface="Courier New"/>
            </a:endParaRPr>
          </a:p>
          <a:p>
            <a:pPr marL="428030">
              <a:lnSpc>
                <a:spcPts val="1964"/>
              </a:lnSpc>
            </a:pPr>
            <a:r>
              <a:rPr sz="1734" dirty="0">
                <a:solidFill>
                  <a:srgbClr val="000080"/>
                </a:solidFill>
                <a:latin typeface="Courier New"/>
                <a:cs typeface="Courier New"/>
              </a:rPr>
              <a:t>&lt;/bibl&gt;</a:t>
            </a:r>
            <a:endParaRPr sz="1734" dirty="0">
              <a:latin typeface="Courier New"/>
              <a:cs typeface="Courier New"/>
            </a:endParaRPr>
          </a:p>
          <a:p>
            <a:pPr marL="163116">
              <a:lnSpc>
                <a:spcPts val="2025"/>
              </a:lnSpc>
            </a:pPr>
            <a:r>
              <a:rPr sz="1734" dirty="0">
                <a:solidFill>
                  <a:srgbClr val="000080"/>
                </a:solidFill>
                <a:latin typeface="Courier New"/>
                <a:cs typeface="Courier New"/>
              </a:rPr>
              <a:t>&lt;/sourceDesc&gt;</a:t>
            </a:r>
            <a:endParaRPr sz="1734" dirty="0">
              <a:latin typeface="Courier New"/>
              <a:cs typeface="Courier New"/>
            </a:endParaRPr>
          </a:p>
        </p:txBody>
      </p:sp>
    </p:spTree>
    <p:extLst>
      <p:ext uri="{BB962C8B-B14F-4D97-AF65-F5344CB8AC3E}">
        <p14:creationId xmlns:p14="http://schemas.microsoft.com/office/powerpoint/2010/main" val="810860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862697"/>
            <a:ext cx="7732514" cy="3299816"/>
            <a:chOff x="751495" y="3053543"/>
            <a:chExt cx="8248015" cy="3519804"/>
          </a:xfrm>
        </p:grpSpPr>
        <p:sp>
          <p:nvSpPr>
            <p:cNvPr id="3" name="object 3"/>
            <p:cNvSpPr/>
            <p:nvPr/>
          </p:nvSpPr>
          <p:spPr>
            <a:xfrm>
              <a:off x="756251" y="3058299"/>
              <a:ext cx="8238490" cy="3510279"/>
            </a:xfrm>
            <a:custGeom>
              <a:avLst/>
              <a:gdLst/>
              <a:ahLst/>
              <a:cxnLst/>
              <a:rect l="l" t="t" r="r" b="b"/>
              <a:pathLst>
                <a:path w="8238490" h="3510279">
                  <a:moveTo>
                    <a:pt x="8214128" y="3510148"/>
                  </a:moveTo>
                  <a:lnTo>
                    <a:pt x="23781" y="3510148"/>
                  </a:lnTo>
                  <a:lnTo>
                    <a:pt x="13377" y="3508662"/>
                  </a:lnTo>
                  <a:lnTo>
                    <a:pt x="5945" y="3504204"/>
                  </a:lnTo>
                  <a:lnTo>
                    <a:pt x="1486" y="3496772"/>
                  </a:lnTo>
                  <a:lnTo>
                    <a:pt x="0" y="3486367"/>
                  </a:ln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486367"/>
                  </a:lnTo>
                  <a:lnTo>
                    <a:pt x="8236423" y="3496772"/>
                  </a:lnTo>
                  <a:lnTo>
                    <a:pt x="8231964" y="3504204"/>
                  </a:lnTo>
                  <a:lnTo>
                    <a:pt x="8224532" y="3508662"/>
                  </a:lnTo>
                  <a:lnTo>
                    <a:pt x="8214128" y="3510148"/>
                  </a:lnTo>
                  <a:close/>
                </a:path>
              </a:pathLst>
            </a:custGeom>
            <a:solidFill>
              <a:srgbClr val="F6F8F9"/>
            </a:solidFill>
          </p:spPr>
          <p:txBody>
            <a:bodyPr wrap="square" lIns="0" tIns="0" rIns="0" bIns="0" rtlCol="0"/>
            <a:lstStyle/>
            <a:p>
              <a:endParaRPr/>
            </a:p>
          </p:txBody>
        </p:sp>
        <p:sp>
          <p:nvSpPr>
            <p:cNvPr id="4" name="object 4"/>
            <p:cNvSpPr/>
            <p:nvPr/>
          </p:nvSpPr>
          <p:spPr>
            <a:xfrm>
              <a:off x="756251" y="3058299"/>
              <a:ext cx="8238490" cy="3510279"/>
            </a:xfrm>
            <a:custGeom>
              <a:avLst/>
              <a:gdLst/>
              <a:ahLst/>
              <a:cxnLst/>
              <a:rect l="l" t="t" r="r" b="b"/>
              <a:pathLst>
                <a:path w="8238490" h="3510279">
                  <a:moveTo>
                    <a:pt x="0" y="3486367"/>
                  </a:moveTo>
                  <a:lnTo>
                    <a:pt x="0" y="23781"/>
                  </a:lnTo>
                  <a:lnTo>
                    <a:pt x="1486" y="13375"/>
                  </a:lnTo>
                  <a:lnTo>
                    <a:pt x="5945" y="5944"/>
                  </a:lnTo>
                  <a:lnTo>
                    <a:pt x="13377" y="1485"/>
                  </a:lnTo>
                  <a:lnTo>
                    <a:pt x="23781" y="0"/>
                  </a:lnTo>
                  <a:lnTo>
                    <a:pt x="8214128" y="0"/>
                  </a:lnTo>
                  <a:lnTo>
                    <a:pt x="8224532" y="1485"/>
                  </a:lnTo>
                  <a:lnTo>
                    <a:pt x="8231964" y="5944"/>
                  </a:lnTo>
                  <a:lnTo>
                    <a:pt x="8236423" y="13375"/>
                  </a:lnTo>
                  <a:lnTo>
                    <a:pt x="8237909" y="23781"/>
                  </a:lnTo>
                  <a:lnTo>
                    <a:pt x="8237909" y="3486367"/>
                  </a:lnTo>
                  <a:lnTo>
                    <a:pt x="8236423" y="3496772"/>
                  </a:lnTo>
                  <a:lnTo>
                    <a:pt x="8231964" y="3504204"/>
                  </a:lnTo>
                  <a:lnTo>
                    <a:pt x="8224532" y="3508662"/>
                  </a:lnTo>
                  <a:lnTo>
                    <a:pt x="8214128" y="3510148"/>
                  </a:lnTo>
                  <a:lnTo>
                    <a:pt x="23781" y="3510148"/>
                  </a:lnTo>
                  <a:lnTo>
                    <a:pt x="13377" y="3508662"/>
                  </a:lnTo>
                  <a:lnTo>
                    <a:pt x="5945" y="3504204"/>
                  </a:lnTo>
                  <a:lnTo>
                    <a:pt x="1486" y="3496772"/>
                  </a:lnTo>
                  <a:lnTo>
                    <a:pt x="0" y="3486367"/>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1084520" y="368379"/>
            <a:ext cx="3444949" cy="595951"/>
          </a:xfrm>
          <a:custGeom>
            <a:avLst/>
            <a:gdLst/>
            <a:ahLst/>
            <a:cxnLst/>
            <a:rect l="l" t="t" r="r" b="b"/>
            <a:pathLst>
              <a:path w="2045335" h="400050">
                <a:moveTo>
                  <a:pt x="2016670"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016670" y="0"/>
                </a:lnTo>
                <a:lnTo>
                  <a:pt x="2029155" y="1783"/>
                </a:lnTo>
                <a:lnTo>
                  <a:pt x="2038074" y="7134"/>
                </a:lnTo>
                <a:lnTo>
                  <a:pt x="2043424" y="16052"/>
                </a:lnTo>
                <a:lnTo>
                  <a:pt x="2045208" y="28537"/>
                </a:lnTo>
                <a:lnTo>
                  <a:pt x="2045208" y="370991"/>
                </a:lnTo>
                <a:lnTo>
                  <a:pt x="2043424" y="383476"/>
                </a:lnTo>
                <a:lnTo>
                  <a:pt x="2038074" y="392394"/>
                </a:lnTo>
                <a:lnTo>
                  <a:pt x="2029155" y="397745"/>
                </a:lnTo>
                <a:lnTo>
                  <a:pt x="2016670" y="399529"/>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1317103" y="368379"/>
            <a:ext cx="5501878"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dirty="0">
                <a:latin typeface="+mn-lt"/>
              </a:rPr>
              <a:t>&lt;sourceDesc&gt; </a:t>
            </a:r>
            <a:r>
              <a:rPr sz="2672" dirty="0">
                <a:latin typeface="+mn-lt"/>
                <a:cs typeface="Comic Sans MS"/>
              </a:rPr>
              <a:t>(manuscrit)</a:t>
            </a:r>
          </a:p>
        </p:txBody>
      </p:sp>
      <p:sp>
        <p:nvSpPr>
          <p:cNvPr id="7" name="object 7"/>
          <p:cNvSpPr/>
          <p:nvPr/>
        </p:nvSpPr>
        <p:spPr>
          <a:xfrm>
            <a:off x="710480" y="1221774"/>
            <a:ext cx="1213247" cy="339328"/>
          </a:xfrm>
          <a:custGeom>
            <a:avLst/>
            <a:gdLst/>
            <a:ahLst/>
            <a:cxnLst/>
            <a:rect l="l" t="t" r="r" b="b"/>
            <a:pathLst>
              <a:path w="1294130" h="361950">
                <a:moveTo>
                  <a:pt x="1265175"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265175" y="0"/>
                </a:lnTo>
                <a:lnTo>
                  <a:pt x="1277660" y="1783"/>
                </a:lnTo>
                <a:lnTo>
                  <a:pt x="1286578" y="7134"/>
                </a:lnTo>
                <a:lnTo>
                  <a:pt x="1291929" y="16052"/>
                </a:lnTo>
                <a:lnTo>
                  <a:pt x="1293713" y="28537"/>
                </a:lnTo>
                <a:lnTo>
                  <a:pt x="1293713" y="332940"/>
                </a:lnTo>
                <a:lnTo>
                  <a:pt x="1291929" y="345426"/>
                </a:lnTo>
                <a:lnTo>
                  <a:pt x="1286578" y="354344"/>
                </a:lnTo>
                <a:lnTo>
                  <a:pt x="1277660" y="359695"/>
                </a:lnTo>
                <a:lnTo>
                  <a:pt x="1265175" y="361478"/>
                </a:lnTo>
                <a:close/>
              </a:path>
            </a:pathLst>
          </a:custGeom>
          <a:solidFill>
            <a:srgbClr val="1B1F22">
              <a:alpha val="5097"/>
            </a:srgbClr>
          </a:solidFill>
        </p:spPr>
        <p:txBody>
          <a:bodyPr wrap="square" lIns="0" tIns="0" rIns="0" bIns="0" rtlCol="0"/>
          <a:lstStyle/>
          <a:p>
            <a:endParaRPr/>
          </a:p>
        </p:txBody>
      </p:sp>
      <p:sp>
        <p:nvSpPr>
          <p:cNvPr id="8" name="object 8"/>
          <p:cNvSpPr/>
          <p:nvPr/>
        </p:nvSpPr>
        <p:spPr>
          <a:xfrm>
            <a:off x="6114825" y="1221774"/>
            <a:ext cx="954286" cy="339328"/>
          </a:xfrm>
          <a:custGeom>
            <a:avLst/>
            <a:gdLst/>
            <a:ahLst/>
            <a:cxnLst/>
            <a:rect l="l" t="t" r="r" b="b"/>
            <a:pathLst>
              <a:path w="1017904" h="361950">
                <a:moveTo>
                  <a:pt x="989310"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989310" y="0"/>
                </a:lnTo>
                <a:lnTo>
                  <a:pt x="1001795" y="1783"/>
                </a:lnTo>
                <a:lnTo>
                  <a:pt x="1010713" y="7134"/>
                </a:lnTo>
                <a:lnTo>
                  <a:pt x="1016064" y="16052"/>
                </a:lnTo>
                <a:lnTo>
                  <a:pt x="1017847" y="28537"/>
                </a:lnTo>
                <a:lnTo>
                  <a:pt x="1017847" y="332940"/>
                </a:lnTo>
                <a:lnTo>
                  <a:pt x="1016064" y="345426"/>
                </a:lnTo>
                <a:lnTo>
                  <a:pt x="1010713" y="354344"/>
                </a:lnTo>
                <a:lnTo>
                  <a:pt x="1001795" y="359695"/>
                </a:lnTo>
                <a:lnTo>
                  <a:pt x="989310" y="361478"/>
                </a:lnTo>
                <a:close/>
              </a:path>
            </a:pathLst>
          </a:custGeom>
          <a:solidFill>
            <a:srgbClr val="1B1F22">
              <a:alpha val="5097"/>
            </a:srgbClr>
          </a:solidFill>
        </p:spPr>
        <p:txBody>
          <a:bodyPr wrap="square" lIns="0" tIns="0" rIns="0" bIns="0" rtlCol="0"/>
          <a:lstStyle/>
          <a:p>
            <a:endParaRPr/>
          </a:p>
        </p:txBody>
      </p:sp>
      <p:sp>
        <p:nvSpPr>
          <p:cNvPr id="9" name="object 9"/>
          <p:cNvSpPr txBox="1"/>
          <p:nvPr/>
        </p:nvSpPr>
        <p:spPr>
          <a:xfrm>
            <a:off x="694114" y="1150690"/>
            <a:ext cx="7744409" cy="4885543"/>
          </a:xfrm>
          <a:prstGeom prst="rect">
            <a:avLst/>
          </a:prstGeom>
        </p:spPr>
        <p:txBody>
          <a:bodyPr vert="horz" wrap="square" lIns="0" tIns="13691" rIns="0" bIns="0" rtlCol="0">
            <a:spAutoFit/>
          </a:bodyPr>
          <a:lstStyle/>
          <a:p>
            <a:pPr marL="11906" marR="4763" indent="79772">
              <a:lnSpc>
                <a:spcPts val="3019"/>
              </a:lnSpc>
              <a:spcBef>
                <a:spcPts val="107"/>
              </a:spcBef>
            </a:pPr>
            <a:r>
              <a:rPr sz="1734" dirty="0">
                <a:solidFill>
                  <a:srgbClr val="23292D"/>
                </a:solidFill>
                <a:latin typeface="Courier New"/>
                <a:cs typeface="Courier New"/>
              </a:rPr>
              <a:t>&lt;msDesc&gt;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n'est pas aussi générique que </a:t>
            </a:r>
            <a:r>
              <a:rPr sz="1734" dirty="0">
                <a:solidFill>
                  <a:srgbClr val="23292D"/>
                </a:solidFill>
                <a:latin typeface="+mn-lt"/>
                <a:cs typeface="Courier New"/>
              </a:rPr>
              <a:t>&lt;bibl&gt; </a:t>
            </a:r>
            <a:r>
              <a:rPr sz="2438" dirty="0">
                <a:solidFill>
                  <a:srgbClr val="23292D"/>
                </a:solidFill>
                <a:latin typeface="+mn-lt"/>
                <a:cs typeface="Comic Sans MS"/>
              </a:rPr>
              <a:t>. Il a été  développé par les médiévistes pour les manuscrits, mais se trouve  désormais utilisé partout où la source est un document unique ou rare  </a:t>
            </a:r>
            <a:r>
              <a:rPr sz="2438" dirty="0">
                <a:solidFill>
                  <a:srgbClr val="23292D"/>
                </a:solidFill>
                <a:latin typeface="+mn-lt"/>
                <a:cs typeface="Cambria"/>
              </a:rPr>
              <a:t>(</a:t>
            </a:r>
            <a:r>
              <a:rPr sz="2438" dirty="0">
                <a:solidFill>
                  <a:srgbClr val="23292D"/>
                </a:solidFill>
                <a:latin typeface="+mn-lt"/>
                <a:cs typeface="Comic Sans MS"/>
              </a:rPr>
              <a:t>imprimé ancien, épigraphie…</a:t>
            </a:r>
            <a:r>
              <a:rPr sz="2438" dirty="0">
                <a:solidFill>
                  <a:srgbClr val="23292D"/>
                </a:solidFill>
                <a:latin typeface="+mn-lt"/>
                <a:cs typeface="Cambria"/>
              </a:rPr>
              <a:t>)</a:t>
            </a:r>
            <a:r>
              <a:rPr sz="2438" dirty="0">
                <a:solidFill>
                  <a:srgbClr val="23292D"/>
                </a:solidFill>
                <a:latin typeface="+mn-lt"/>
                <a:cs typeface="Comic Sans MS"/>
              </a:rPr>
              <a:t>.</a:t>
            </a:r>
            <a:endParaRPr sz="2438" dirty="0">
              <a:latin typeface="+mn-lt"/>
              <a:cs typeface="Comic Sans MS"/>
            </a:endParaRPr>
          </a:p>
          <a:p>
            <a:pPr>
              <a:spcBef>
                <a:spcPts val="14"/>
              </a:spcBef>
            </a:pPr>
            <a:endParaRPr sz="1641" dirty="0">
              <a:latin typeface="Comic Sans MS"/>
              <a:cs typeface="Comic Sans MS"/>
            </a:endParaRPr>
          </a:p>
          <a:p>
            <a:pPr marR="5541764" algn="ctr">
              <a:lnSpc>
                <a:spcPts val="2025"/>
              </a:lnSpc>
            </a:pPr>
            <a:r>
              <a:rPr sz="1734" dirty="0">
                <a:solidFill>
                  <a:srgbClr val="000080"/>
                </a:solidFill>
                <a:latin typeface="Courier New"/>
                <a:cs typeface="Courier New"/>
              </a:rPr>
              <a:t>&lt;sourceDesc&gt;</a:t>
            </a:r>
            <a:endParaRPr sz="1734" dirty="0">
              <a:latin typeface="Courier New"/>
              <a:cs typeface="Courier New"/>
            </a:endParaRPr>
          </a:p>
          <a:p>
            <a:pPr marR="5541764" algn="ctr">
              <a:lnSpc>
                <a:spcPts val="1964"/>
              </a:lnSpc>
            </a:pPr>
            <a:r>
              <a:rPr sz="1734" dirty="0">
                <a:solidFill>
                  <a:srgbClr val="000080"/>
                </a:solidFill>
                <a:latin typeface="Courier New"/>
                <a:cs typeface="Courier New"/>
              </a:rPr>
              <a:t>&lt;msDesc&gt;</a:t>
            </a:r>
            <a:endParaRPr sz="1734" dirty="0">
              <a:latin typeface="Courier New"/>
              <a:cs typeface="Courier New"/>
            </a:endParaRPr>
          </a:p>
          <a:p>
            <a:pPr marR="4218384" algn="ctr">
              <a:lnSpc>
                <a:spcPts val="1964"/>
              </a:lnSpc>
            </a:pPr>
            <a:r>
              <a:rPr sz="1734" dirty="0">
                <a:solidFill>
                  <a:srgbClr val="000080"/>
                </a:solidFill>
                <a:latin typeface="Courier New"/>
                <a:cs typeface="Courier New"/>
              </a:rPr>
              <a:t>&lt;msIdentifier&gt;</a:t>
            </a:r>
            <a:endParaRPr sz="1734" dirty="0">
              <a:latin typeface="Courier New"/>
              <a:cs typeface="Courier New"/>
            </a:endParaRPr>
          </a:p>
          <a:p>
            <a:pPr marL="957263">
              <a:lnSpc>
                <a:spcPts val="1964"/>
              </a:lnSpc>
            </a:pPr>
            <a:r>
              <a:rPr sz="1734" dirty="0">
                <a:solidFill>
                  <a:srgbClr val="000080"/>
                </a:solidFill>
                <a:latin typeface="Courier New"/>
                <a:cs typeface="Courier New"/>
              </a:rPr>
              <a:t>&lt;country&gt;</a:t>
            </a:r>
            <a:r>
              <a:rPr sz="1734" dirty="0">
                <a:solidFill>
                  <a:srgbClr val="23292D"/>
                </a:solidFill>
                <a:latin typeface="Courier New"/>
                <a:cs typeface="Courier New"/>
              </a:rPr>
              <a:t>Pays</a:t>
            </a:r>
            <a:r>
              <a:rPr sz="1734" dirty="0">
                <a:solidFill>
                  <a:srgbClr val="000080"/>
                </a:solidFill>
                <a:latin typeface="Courier New"/>
                <a:cs typeface="Courier New"/>
              </a:rPr>
              <a:t>&lt;/country&gt;</a:t>
            </a:r>
            <a:endParaRPr sz="1734" dirty="0">
              <a:latin typeface="Courier New"/>
              <a:cs typeface="Courier New"/>
            </a:endParaRPr>
          </a:p>
          <a:p>
            <a:pPr marL="957263">
              <a:lnSpc>
                <a:spcPts val="1964"/>
              </a:lnSpc>
            </a:pPr>
            <a:r>
              <a:rPr sz="1734" dirty="0">
                <a:solidFill>
                  <a:srgbClr val="000080"/>
                </a:solidFill>
                <a:latin typeface="Courier New"/>
                <a:cs typeface="Courier New"/>
              </a:rPr>
              <a:t>&lt;settlement&gt;</a:t>
            </a:r>
            <a:r>
              <a:rPr sz="1734" dirty="0">
                <a:solidFill>
                  <a:srgbClr val="23292D"/>
                </a:solidFill>
                <a:latin typeface="Courier New"/>
                <a:cs typeface="Courier New"/>
              </a:rPr>
              <a:t>Ville</a:t>
            </a:r>
            <a:r>
              <a:rPr sz="1734" dirty="0">
                <a:solidFill>
                  <a:srgbClr val="000080"/>
                </a:solidFill>
                <a:latin typeface="Courier New"/>
                <a:cs typeface="Courier New"/>
              </a:rPr>
              <a:t>&lt;/settlement&gt;</a:t>
            </a:r>
            <a:endParaRPr sz="1734" dirty="0">
              <a:latin typeface="Courier New"/>
              <a:cs typeface="Courier New"/>
            </a:endParaRPr>
          </a:p>
          <a:p>
            <a:pPr marL="957263">
              <a:lnSpc>
                <a:spcPts val="1964"/>
              </a:lnSpc>
            </a:pPr>
            <a:r>
              <a:rPr sz="1734" dirty="0">
                <a:solidFill>
                  <a:srgbClr val="000080"/>
                </a:solidFill>
                <a:latin typeface="Courier New"/>
                <a:cs typeface="Courier New"/>
              </a:rPr>
              <a:t>&lt;institution&gt;</a:t>
            </a:r>
            <a:r>
              <a:rPr sz="1734" dirty="0">
                <a:solidFill>
                  <a:srgbClr val="23292D"/>
                </a:solidFill>
                <a:latin typeface="Courier New"/>
                <a:cs typeface="Courier New"/>
              </a:rPr>
              <a:t>Bibliothèque</a:t>
            </a:r>
            <a:r>
              <a:rPr sz="1734" dirty="0">
                <a:solidFill>
                  <a:srgbClr val="000080"/>
                </a:solidFill>
                <a:latin typeface="Courier New"/>
                <a:cs typeface="Courier New"/>
              </a:rPr>
              <a:t>&lt;/institution&gt;</a:t>
            </a:r>
            <a:endParaRPr sz="1734" dirty="0">
              <a:latin typeface="Courier New"/>
              <a:cs typeface="Courier New"/>
            </a:endParaRPr>
          </a:p>
          <a:p>
            <a:pPr marL="957263">
              <a:lnSpc>
                <a:spcPts val="1964"/>
              </a:lnSpc>
            </a:pPr>
            <a:r>
              <a:rPr sz="1734" dirty="0">
                <a:solidFill>
                  <a:srgbClr val="000080"/>
                </a:solidFill>
                <a:latin typeface="Courier New"/>
                <a:cs typeface="Courier New"/>
              </a:rPr>
              <a:t>&lt;repository&gt;</a:t>
            </a:r>
            <a:r>
              <a:rPr sz="1734" dirty="0">
                <a:solidFill>
                  <a:srgbClr val="23292D"/>
                </a:solidFill>
                <a:latin typeface="Courier New"/>
                <a:cs typeface="Courier New"/>
              </a:rPr>
              <a:t>Dépot</a:t>
            </a:r>
            <a:r>
              <a:rPr sz="1734" dirty="0">
                <a:solidFill>
                  <a:srgbClr val="000080"/>
                </a:solidFill>
                <a:latin typeface="Courier New"/>
                <a:cs typeface="Courier New"/>
              </a:rPr>
              <a:t>&lt;/repository&gt;</a:t>
            </a:r>
            <a:endParaRPr sz="1734" dirty="0">
              <a:latin typeface="Courier New"/>
              <a:cs typeface="Courier New"/>
            </a:endParaRPr>
          </a:p>
          <a:p>
            <a:pPr marL="957263">
              <a:lnSpc>
                <a:spcPts val="1964"/>
              </a:lnSpc>
            </a:pPr>
            <a:r>
              <a:rPr sz="1734" dirty="0">
                <a:solidFill>
                  <a:srgbClr val="000080"/>
                </a:solidFill>
                <a:latin typeface="Courier New"/>
                <a:cs typeface="Courier New"/>
              </a:rPr>
              <a:t>&lt;collection&gt;</a:t>
            </a:r>
            <a:r>
              <a:rPr sz="1734" dirty="0">
                <a:solidFill>
                  <a:srgbClr val="23292D"/>
                </a:solidFill>
                <a:latin typeface="Courier New"/>
                <a:cs typeface="Courier New"/>
              </a:rPr>
              <a:t>Collection</a:t>
            </a:r>
            <a:r>
              <a:rPr sz="1734" dirty="0">
                <a:solidFill>
                  <a:srgbClr val="000080"/>
                </a:solidFill>
                <a:latin typeface="Courier New"/>
                <a:cs typeface="Courier New"/>
              </a:rPr>
              <a:t>&lt;/collection&gt;</a:t>
            </a:r>
            <a:endParaRPr sz="1734" dirty="0">
              <a:latin typeface="Courier New"/>
              <a:cs typeface="Courier New"/>
            </a:endParaRPr>
          </a:p>
          <a:p>
            <a:pPr marL="957263">
              <a:lnSpc>
                <a:spcPts val="1964"/>
              </a:lnSpc>
            </a:pPr>
            <a:r>
              <a:rPr sz="1734" dirty="0">
                <a:solidFill>
                  <a:srgbClr val="000080"/>
                </a:solidFill>
                <a:latin typeface="Courier New"/>
                <a:cs typeface="Courier New"/>
              </a:rPr>
              <a:t>&lt;idno</a:t>
            </a:r>
            <a:r>
              <a:rPr sz="1734" spc="-61" dirty="0">
                <a:solidFill>
                  <a:srgbClr val="000080"/>
                </a:solidFill>
                <a:latin typeface="Courier New"/>
                <a:cs typeface="Courier New"/>
              </a:rPr>
              <a:t> </a:t>
            </a:r>
            <a:r>
              <a:rPr sz="1734" dirty="0">
                <a:solidFill>
                  <a:srgbClr val="008080"/>
                </a:solidFill>
                <a:latin typeface="Courier New"/>
                <a:cs typeface="Courier New"/>
              </a:rPr>
              <a:t>type</a:t>
            </a:r>
            <a:r>
              <a:rPr sz="1734" dirty="0">
                <a:solidFill>
                  <a:srgbClr val="000080"/>
                </a:solidFill>
                <a:latin typeface="Courier New"/>
                <a:cs typeface="Courier New"/>
              </a:rPr>
              <a:t>=</a:t>
            </a:r>
            <a:r>
              <a:rPr sz="1734" dirty="0">
                <a:solidFill>
                  <a:srgbClr val="DD1144"/>
                </a:solidFill>
                <a:latin typeface="Courier New"/>
                <a:cs typeface="Courier New"/>
              </a:rPr>
              <a:t>"shelfmark"</a:t>
            </a:r>
            <a:r>
              <a:rPr sz="1734" dirty="0">
                <a:solidFill>
                  <a:srgbClr val="000080"/>
                </a:solidFill>
                <a:latin typeface="Courier New"/>
                <a:cs typeface="Courier New"/>
              </a:rPr>
              <a:t>&gt;</a:t>
            </a:r>
            <a:r>
              <a:rPr sz="1734" dirty="0">
                <a:solidFill>
                  <a:srgbClr val="23292D"/>
                </a:solidFill>
                <a:latin typeface="Courier New"/>
                <a:cs typeface="Courier New"/>
              </a:rPr>
              <a:t>Cote</a:t>
            </a:r>
            <a:r>
              <a:rPr sz="1734" dirty="0">
                <a:solidFill>
                  <a:srgbClr val="000080"/>
                </a:solidFill>
                <a:latin typeface="Courier New"/>
                <a:cs typeface="Courier New"/>
              </a:rPr>
              <a:t>&lt;/idno&gt;</a:t>
            </a:r>
            <a:endParaRPr sz="1734" dirty="0">
              <a:latin typeface="Courier New"/>
              <a:cs typeface="Courier New"/>
            </a:endParaRPr>
          </a:p>
          <a:p>
            <a:pPr marL="692348">
              <a:lnSpc>
                <a:spcPts val="1964"/>
              </a:lnSpc>
            </a:pPr>
            <a:r>
              <a:rPr sz="1734" dirty="0">
                <a:solidFill>
                  <a:srgbClr val="000080"/>
                </a:solidFill>
                <a:latin typeface="Courier New"/>
                <a:cs typeface="Courier New"/>
              </a:rPr>
              <a:t>&lt;/msIdentifier&gt;</a:t>
            </a:r>
            <a:endParaRPr sz="1734" dirty="0">
              <a:latin typeface="Courier New"/>
              <a:cs typeface="Courier New"/>
            </a:endParaRPr>
          </a:p>
          <a:p>
            <a:pPr marR="5409605" algn="ctr">
              <a:lnSpc>
                <a:spcPts val="1964"/>
              </a:lnSpc>
            </a:pPr>
            <a:r>
              <a:rPr sz="1734" dirty="0">
                <a:solidFill>
                  <a:srgbClr val="000080"/>
                </a:solidFill>
                <a:latin typeface="Courier New"/>
                <a:cs typeface="Courier New"/>
              </a:rPr>
              <a:t>&lt;/msDesc&gt;</a:t>
            </a:r>
            <a:endParaRPr sz="1734" dirty="0">
              <a:latin typeface="Courier New"/>
              <a:cs typeface="Courier New"/>
            </a:endParaRPr>
          </a:p>
          <a:p>
            <a:pPr marR="5409009" algn="ctr">
              <a:lnSpc>
                <a:spcPts val="2025"/>
              </a:lnSpc>
            </a:pPr>
            <a:r>
              <a:rPr sz="1734" dirty="0">
                <a:solidFill>
                  <a:srgbClr val="000080"/>
                </a:solidFill>
                <a:latin typeface="Courier New"/>
                <a:cs typeface="Courier New"/>
              </a:rPr>
              <a:t>&lt;/sourceDesc&gt;</a:t>
            </a:r>
            <a:endParaRPr sz="1734" dirty="0">
              <a:latin typeface="Courier New"/>
              <a:cs typeface="Courier New"/>
            </a:endParaRPr>
          </a:p>
        </p:txBody>
      </p:sp>
    </p:spTree>
    <p:extLst>
      <p:ext uri="{BB962C8B-B14F-4D97-AF65-F5344CB8AC3E}">
        <p14:creationId xmlns:p14="http://schemas.microsoft.com/office/powerpoint/2010/main" val="3896918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114" y="3066154"/>
            <a:ext cx="5557830" cy="497765"/>
          </a:xfrm>
          <a:prstGeom prst="rect">
            <a:avLst/>
          </a:prstGeom>
        </p:spPr>
        <p:txBody>
          <a:bodyPr vert="horz" wrap="square" lIns="0" tIns="14288" rIns="0" bIns="0" numCol="1" rtlCol="0" anchor="ctr" anchorCtr="0" compatLnSpc="1">
            <a:prstTxWarp prst="textNoShape">
              <a:avLst/>
            </a:prstTxWarp>
            <a:spAutoFit/>
          </a:bodyPr>
          <a:lstStyle/>
          <a:p>
            <a:pPr marL="11906">
              <a:lnSpc>
                <a:spcPct val="100000"/>
              </a:lnSpc>
              <a:spcBef>
                <a:spcPts val="113"/>
              </a:spcBef>
            </a:pPr>
            <a:r>
              <a:rPr sz="3141" dirty="0">
                <a:latin typeface="+mn-lt"/>
                <a:cs typeface="Cambria"/>
              </a:rPr>
              <a:t>T</a:t>
            </a:r>
            <a:r>
              <a:rPr sz="3141" dirty="0">
                <a:latin typeface="+mn-lt"/>
                <a:cs typeface="Comic Sans MS"/>
              </a:rPr>
              <a:t>roisième étage de la fusée</a:t>
            </a:r>
          </a:p>
        </p:txBody>
      </p:sp>
    </p:spTree>
    <p:extLst>
      <p:ext uri="{BB962C8B-B14F-4D97-AF65-F5344CB8AC3E}">
        <p14:creationId xmlns:p14="http://schemas.microsoft.com/office/powerpoint/2010/main" val="2171185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925124"/>
            <a:ext cx="7732514" cy="3549848"/>
            <a:chOff x="751495" y="3120132"/>
            <a:chExt cx="8248015" cy="3786504"/>
          </a:xfrm>
        </p:grpSpPr>
        <p:sp>
          <p:nvSpPr>
            <p:cNvPr id="3" name="object 3"/>
            <p:cNvSpPr/>
            <p:nvPr/>
          </p:nvSpPr>
          <p:spPr>
            <a:xfrm>
              <a:off x="756251" y="3124888"/>
              <a:ext cx="8238490" cy="3776979"/>
            </a:xfrm>
            <a:custGeom>
              <a:avLst/>
              <a:gdLst/>
              <a:ahLst/>
              <a:cxnLst/>
              <a:rect l="l" t="t" r="r" b="b"/>
              <a:pathLst>
                <a:path w="8238490" h="3776979">
                  <a:moveTo>
                    <a:pt x="8214128" y="3776501"/>
                  </a:moveTo>
                  <a:lnTo>
                    <a:pt x="23781" y="3776501"/>
                  </a:lnTo>
                  <a:lnTo>
                    <a:pt x="13377" y="3775014"/>
                  </a:lnTo>
                  <a:lnTo>
                    <a:pt x="5945" y="3770553"/>
                  </a:lnTo>
                  <a:lnTo>
                    <a:pt x="1486" y="3763121"/>
                  </a:lnTo>
                  <a:lnTo>
                    <a:pt x="0" y="3752719"/>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3752719"/>
                  </a:lnTo>
                  <a:lnTo>
                    <a:pt x="8236423" y="3763121"/>
                  </a:lnTo>
                  <a:lnTo>
                    <a:pt x="8231964" y="3770553"/>
                  </a:lnTo>
                  <a:lnTo>
                    <a:pt x="8224532" y="3775014"/>
                  </a:lnTo>
                  <a:lnTo>
                    <a:pt x="8214128" y="3776501"/>
                  </a:lnTo>
                  <a:close/>
                </a:path>
              </a:pathLst>
            </a:custGeom>
            <a:solidFill>
              <a:srgbClr val="F6F8F9"/>
            </a:solidFill>
          </p:spPr>
          <p:txBody>
            <a:bodyPr wrap="square" lIns="0" tIns="0" rIns="0" bIns="0" rtlCol="0"/>
            <a:lstStyle/>
            <a:p>
              <a:endParaRPr/>
            </a:p>
          </p:txBody>
        </p:sp>
        <p:sp>
          <p:nvSpPr>
            <p:cNvPr id="4" name="object 4"/>
            <p:cNvSpPr/>
            <p:nvPr/>
          </p:nvSpPr>
          <p:spPr>
            <a:xfrm>
              <a:off x="756251" y="3124888"/>
              <a:ext cx="8238490" cy="3776979"/>
            </a:xfrm>
            <a:custGeom>
              <a:avLst/>
              <a:gdLst/>
              <a:ahLst/>
              <a:cxnLst/>
              <a:rect l="l" t="t" r="r" b="b"/>
              <a:pathLst>
                <a:path w="8238490" h="3776979">
                  <a:moveTo>
                    <a:pt x="0" y="3752719"/>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3752719"/>
                  </a:lnTo>
                  <a:lnTo>
                    <a:pt x="8236423" y="3763121"/>
                  </a:lnTo>
                  <a:lnTo>
                    <a:pt x="8231964" y="3770553"/>
                  </a:lnTo>
                  <a:lnTo>
                    <a:pt x="8224532" y="3775014"/>
                  </a:lnTo>
                  <a:lnTo>
                    <a:pt x="8214128" y="3776501"/>
                  </a:lnTo>
                  <a:lnTo>
                    <a:pt x="23781" y="3776501"/>
                  </a:lnTo>
                  <a:lnTo>
                    <a:pt x="13377" y="3775014"/>
                  </a:lnTo>
                  <a:lnTo>
                    <a:pt x="5945" y="3770553"/>
                  </a:lnTo>
                  <a:lnTo>
                    <a:pt x="1486" y="3763121"/>
                  </a:lnTo>
                  <a:lnTo>
                    <a:pt x="0" y="3752719"/>
                  </a:lnTo>
                  <a:close/>
                </a:path>
              </a:pathLst>
            </a:custGeom>
            <a:ln w="9512">
              <a:solidFill>
                <a:srgbClr val="999999"/>
              </a:solidFill>
            </a:ln>
          </p:spPr>
          <p:txBody>
            <a:bodyPr wrap="square" lIns="0" tIns="0" rIns="0" bIns="0" rtlCol="0"/>
            <a:lstStyle/>
            <a:p>
              <a:endParaRPr/>
            </a:p>
          </p:txBody>
        </p:sp>
      </p:grpSp>
      <p:sp>
        <p:nvSpPr>
          <p:cNvPr id="5" name="object 5"/>
          <p:cNvSpPr txBox="1">
            <a:spLocks noGrp="1"/>
          </p:cNvSpPr>
          <p:nvPr>
            <p:ph type="title"/>
          </p:nvPr>
        </p:nvSpPr>
        <p:spPr>
          <a:xfrm>
            <a:off x="694114" y="83468"/>
            <a:ext cx="4260658" cy="50446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3200" dirty="0">
                <a:latin typeface="+mn-lt"/>
                <a:cs typeface="Cambria"/>
              </a:rPr>
              <a:t>N</a:t>
            </a:r>
            <a:r>
              <a:rPr sz="3200" dirty="0">
                <a:latin typeface="+mn-lt"/>
                <a:cs typeface="Comic Sans MS"/>
              </a:rPr>
              <a:t>on à l</a:t>
            </a:r>
            <a:r>
              <a:rPr sz="3200" dirty="0">
                <a:latin typeface="+mn-lt"/>
                <a:cs typeface="Georgia"/>
              </a:rPr>
              <a:t>'</a:t>
            </a:r>
            <a:r>
              <a:rPr sz="3200" dirty="0">
                <a:latin typeface="+mn-lt"/>
                <a:cs typeface="Comic Sans MS"/>
              </a:rPr>
              <a:t>anarchie! (</a:t>
            </a:r>
            <a:r>
              <a:rPr sz="3200" dirty="0">
                <a:latin typeface="+mn-lt"/>
                <a:cs typeface="Cambria"/>
              </a:rPr>
              <a:t>NON</a:t>
            </a:r>
            <a:r>
              <a:rPr sz="3200" dirty="0">
                <a:latin typeface="+mn-lt"/>
                <a:cs typeface="Comic Sans MS"/>
              </a:rPr>
              <a:t>!)</a:t>
            </a:r>
          </a:p>
        </p:txBody>
      </p:sp>
      <p:sp>
        <p:nvSpPr>
          <p:cNvPr id="6" name="object 6"/>
          <p:cNvSpPr/>
          <p:nvPr/>
        </p:nvSpPr>
        <p:spPr>
          <a:xfrm>
            <a:off x="694114" y="2492783"/>
            <a:ext cx="1312987" cy="373005"/>
          </a:xfrm>
          <a:custGeom>
            <a:avLst/>
            <a:gdLst/>
            <a:ahLst/>
            <a:cxnLst/>
            <a:rect l="l" t="t" r="r" b="b"/>
            <a:pathLst>
              <a:path w="1731645" h="371475">
                <a:moveTo>
                  <a:pt x="1702754"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702754" y="0"/>
                </a:lnTo>
                <a:lnTo>
                  <a:pt x="1715240" y="1783"/>
                </a:lnTo>
                <a:lnTo>
                  <a:pt x="1724158" y="7134"/>
                </a:lnTo>
                <a:lnTo>
                  <a:pt x="1729509" y="16052"/>
                </a:lnTo>
                <a:lnTo>
                  <a:pt x="1731292" y="28537"/>
                </a:lnTo>
                <a:lnTo>
                  <a:pt x="1731292" y="342453"/>
                </a:lnTo>
                <a:lnTo>
                  <a:pt x="1729509" y="354938"/>
                </a:lnTo>
                <a:lnTo>
                  <a:pt x="1724158" y="363856"/>
                </a:lnTo>
                <a:lnTo>
                  <a:pt x="1715240" y="369207"/>
                </a:lnTo>
                <a:lnTo>
                  <a:pt x="1702754" y="370991"/>
                </a:lnTo>
                <a:close/>
              </a:path>
            </a:pathLst>
          </a:custGeom>
          <a:solidFill>
            <a:srgbClr val="1B1F22">
              <a:alpha val="5097"/>
            </a:srgbClr>
          </a:solidFill>
        </p:spPr>
        <p:txBody>
          <a:bodyPr wrap="square" lIns="0" tIns="0" rIns="0" bIns="0" rtlCol="0"/>
          <a:lstStyle/>
          <a:p>
            <a:endParaRPr/>
          </a:p>
        </p:txBody>
      </p:sp>
      <p:sp>
        <p:nvSpPr>
          <p:cNvPr id="7" name="object 7"/>
          <p:cNvSpPr/>
          <p:nvPr/>
        </p:nvSpPr>
        <p:spPr>
          <a:xfrm>
            <a:off x="3097926" y="2505873"/>
            <a:ext cx="1235059" cy="338650"/>
          </a:xfrm>
          <a:custGeom>
            <a:avLst/>
            <a:gdLst/>
            <a:ahLst/>
            <a:cxnLst/>
            <a:rect l="l" t="t" r="r" b="b"/>
            <a:pathLst>
              <a:path w="1731645" h="371475">
                <a:moveTo>
                  <a:pt x="1702754"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702754" y="0"/>
                </a:lnTo>
                <a:lnTo>
                  <a:pt x="1715240" y="1783"/>
                </a:lnTo>
                <a:lnTo>
                  <a:pt x="1724158" y="7134"/>
                </a:lnTo>
                <a:lnTo>
                  <a:pt x="1729509" y="16052"/>
                </a:lnTo>
                <a:lnTo>
                  <a:pt x="1731292" y="28537"/>
                </a:lnTo>
                <a:lnTo>
                  <a:pt x="1731292" y="342453"/>
                </a:lnTo>
                <a:lnTo>
                  <a:pt x="1729509" y="354938"/>
                </a:lnTo>
                <a:lnTo>
                  <a:pt x="1724158" y="363856"/>
                </a:lnTo>
                <a:lnTo>
                  <a:pt x="1715240" y="369207"/>
                </a:lnTo>
                <a:lnTo>
                  <a:pt x="1702754" y="370991"/>
                </a:lnTo>
                <a:close/>
              </a:path>
            </a:pathLst>
          </a:custGeom>
          <a:solidFill>
            <a:srgbClr val="1B1F22">
              <a:alpha val="5097"/>
            </a:srgbClr>
          </a:solidFill>
        </p:spPr>
        <p:txBody>
          <a:bodyPr wrap="square" lIns="0" tIns="0" rIns="0" bIns="0" rtlCol="0"/>
          <a:lstStyle/>
          <a:p>
            <a:endParaRPr/>
          </a:p>
        </p:txBody>
      </p:sp>
      <p:sp>
        <p:nvSpPr>
          <p:cNvPr id="8" name="object 8"/>
          <p:cNvSpPr txBox="1"/>
          <p:nvPr/>
        </p:nvSpPr>
        <p:spPr>
          <a:xfrm>
            <a:off x="714939" y="943757"/>
            <a:ext cx="7321153" cy="5526744"/>
          </a:xfrm>
          <a:prstGeom prst="rect">
            <a:avLst/>
          </a:prstGeom>
        </p:spPr>
        <p:txBody>
          <a:bodyPr vert="horz" wrap="square" lIns="0" tIns="13691" rIns="0" bIns="0" rtlCol="0">
            <a:spAutoFit/>
          </a:bodyPr>
          <a:lstStyle/>
          <a:p>
            <a:pPr marL="11906" marR="4763" algn="just">
              <a:lnSpc>
                <a:spcPts val="3019"/>
              </a:lnSpc>
              <a:spcBef>
                <a:spcPts val="107"/>
              </a:spcBef>
            </a:pPr>
            <a:r>
              <a:rPr sz="2438" dirty="0">
                <a:solidFill>
                  <a:srgbClr val="23292D"/>
                </a:solidFill>
                <a:latin typeface="+mn-lt"/>
                <a:cs typeface="Comic Sans MS"/>
              </a:rPr>
              <a:t>Il est non seulement nécessaire de connaître le nom des balises et  l'endroit où il est possible de les utiliser, mais aussi leur ordre  d'enchaînement. Si cela est vrai dans tout le document TEI, c'est  particulièrement vrai dans le </a:t>
            </a:r>
            <a:r>
              <a:rPr sz="1734" dirty="0">
                <a:solidFill>
                  <a:srgbClr val="23292D"/>
                </a:solidFill>
                <a:latin typeface="+mn-lt"/>
                <a:cs typeface="Courier New"/>
              </a:rPr>
              <a:t>&lt;teiHeader&gt; </a:t>
            </a:r>
            <a:r>
              <a:rPr sz="2438" dirty="0">
                <a:solidFill>
                  <a:srgbClr val="23292D"/>
                </a:solidFill>
                <a:latin typeface="+mn-lt"/>
                <a:cs typeface="Comic Sans MS"/>
              </a:rPr>
              <a:t>. Ainsi, ce </a:t>
            </a:r>
            <a:r>
              <a:rPr sz="1734" dirty="0">
                <a:solidFill>
                  <a:srgbClr val="23292D"/>
                </a:solidFill>
                <a:latin typeface="+mn-lt"/>
                <a:cs typeface="Courier New"/>
              </a:rPr>
              <a:t>&lt;teiHeader&gt;  </a:t>
            </a:r>
            <a:r>
              <a:rPr sz="2438" dirty="0">
                <a:solidFill>
                  <a:srgbClr val="23292D"/>
                </a:solidFill>
                <a:latin typeface="+mn-lt"/>
                <a:cs typeface="Comic Sans MS"/>
              </a:rPr>
              <a:t>n'est pas valide</a:t>
            </a:r>
            <a:endParaRPr sz="2438" dirty="0">
              <a:latin typeface="+mn-lt"/>
              <a:cs typeface="Comic Sans MS"/>
            </a:endParaRPr>
          </a:p>
          <a:p>
            <a:pPr>
              <a:spcBef>
                <a:spcPts val="14"/>
              </a:spcBef>
            </a:pPr>
            <a:endParaRPr sz="1641" dirty="0">
              <a:latin typeface="Comic Sans MS"/>
              <a:cs typeface="Comic Sans MS"/>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692348">
              <a:lnSpc>
                <a:spcPts val="1964"/>
              </a:lnSpc>
            </a:pPr>
            <a:r>
              <a:rPr sz="1734" dirty="0">
                <a:solidFill>
                  <a:srgbClr val="000080"/>
                </a:solidFill>
                <a:latin typeface="Courier New"/>
                <a:cs typeface="Courier New"/>
              </a:rPr>
              <a:t>&lt;sourceDesc&gt;</a:t>
            </a:r>
            <a:endParaRPr sz="1734" dirty="0">
              <a:latin typeface="Courier New"/>
              <a:cs typeface="Courier New"/>
            </a:endParaRPr>
          </a:p>
          <a:p>
            <a:pPr marL="957263">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Information</a:t>
            </a:r>
            <a:r>
              <a:rPr sz="1734" spc="-9" dirty="0">
                <a:solidFill>
                  <a:srgbClr val="23292D"/>
                </a:solidFill>
                <a:latin typeface="Courier New"/>
                <a:cs typeface="Courier New"/>
              </a:rPr>
              <a:t> </a:t>
            </a:r>
            <a:r>
              <a:rPr sz="1734" dirty="0">
                <a:solidFill>
                  <a:srgbClr val="23292D"/>
                </a:solidFill>
                <a:latin typeface="Courier New"/>
                <a:cs typeface="Courier New"/>
              </a:rPr>
              <a:t>à</a:t>
            </a:r>
            <a:r>
              <a:rPr sz="1734" spc="-5" dirty="0">
                <a:solidFill>
                  <a:srgbClr val="23292D"/>
                </a:solidFill>
                <a:latin typeface="Courier New"/>
                <a:cs typeface="Courier New"/>
              </a:rPr>
              <a:t> </a:t>
            </a:r>
            <a:r>
              <a:rPr sz="1734" dirty="0">
                <a:solidFill>
                  <a:srgbClr val="23292D"/>
                </a:solidFill>
                <a:latin typeface="Courier New"/>
                <a:cs typeface="Courier New"/>
              </a:rPr>
              <a:t>propos</a:t>
            </a:r>
            <a:r>
              <a:rPr sz="1734" spc="-5" dirty="0">
                <a:solidFill>
                  <a:srgbClr val="23292D"/>
                </a:solidFill>
                <a:latin typeface="Courier New"/>
                <a:cs typeface="Courier New"/>
              </a:rPr>
              <a:t> </a:t>
            </a:r>
            <a:r>
              <a:rPr sz="1734" dirty="0">
                <a:solidFill>
                  <a:srgbClr val="23292D"/>
                </a:solidFill>
                <a:latin typeface="Courier New"/>
                <a:cs typeface="Courier New"/>
              </a:rPr>
              <a:t>de</a:t>
            </a:r>
            <a:r>
              <a:rPr sz="1734" spc="-5" dirty="0">
                <a:solidFill>
                  <a:srgbClr val="23292D"/>
                </a:solidFill>
                <a:latin typeface="Courier New"/>
                <a:cs typeface="Courier New"/>
              </a:rPr>
              <a:t> </a:t>
            </a:r>
            <a:r>
              <a:rPr sz="1734" dirty="0">
                <a:solidFill>
                  <a:srgbClr val="23292D"/>
                </a:solidFill>
                <a:latin typeface="Courier New"/>
                <a:cs typeface="Courier New"/>
              </a:rPr>
              <a:t>la</a:t>
            </a:r>
            <a:r>
              <a:rPr sz="1734" spc="-5" dirty="0">
                <a:solidFill>
                  <a:srgbClr val="23292D"/>
                </a:solidFill>
                <a:latin typeface="Courier New"/>
                <a:cs typeface="Courier New"/>
              </a:rPr>
              <a:t> source</a:t>
            </a:r>
            <a:r>
              <a:rPr sz="1734" spc="-5" dirty="0">
                <a:solidFill>
                  <a:srgbClr val="000080"/>
                </a:solidFill>
                <a:latin typeface="Courier New"/>
                <a:cs typeface="Courier New"/>
              </a:rPr>
              <a:t>&lt;/p&gt;</a:t>
            </a:r>
            <a:endParaRPr sz="1734" dirty="0">
              <a:latin typeface="Courier New"/>
              <a:cs typeface="Courier New"/>
            </a:endParaRPr>
          </a:p>
          <a:p>
            <a:pPr marL="692348">
              <a:lnSpc>
                <a:spcPts val="1964"/>
              </a:lnSpc>
            </a:pPr>
            <a:r>
              <a:rPr sz="1734" dirty="0">
                <a:solidFill>
                  <a:srgbClr val="000080"/>
                </a:solidFill>
                <a:latin typeface="Courier New"/>
                <a:cs typeface="Courier New"/>
              </a:rPr>
              <a:t>&lt;/sourceDesc&gt;</a:t>
            </a:r>
            <a:endParaRPr sz="1734" dirty="0">
              <a:latin typeface="Courier New"/>
              <a:cs typeface="Courier New"/>
            </a:endParaRPr>
          </a:p>
          <a:p>
            <a:pPr marL="692348">
              <a:lnSpc>
                <a:spcPts val="1964"/>
              </a:lnSpc>
            </a:pPr>
            <a:r>
              <a:rPr sz="1734" dirty="0">
                <a:solidFill>
                  <a:srgbClr val="000080"/>
                </a:solidFill>
                <a:latin typeface="Courier New"/>
                <a:cs typeface="Courier New"/>
              </a:rPr>
              <a:t>&lt;titleStmt&gt;</a:t>
            </a:r>
            <a:endParaRPr sz="1734" dirty="0">
              <a:latin typeface="Courier New"/>
              <a:cs typeface="Courier New"/>
            </a:endParaRPr>
          </a:p>
          <a:p>
            <a:pPr marL="957263">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Titre</a:t>
            </a:r>
            <a:r>
              <a:rPr sz="1734" spc="-5" dirty="0">
                <a:solidFill>
                  <a:srgbClr val="000080"/>
                </a:solidFill>
                <a:latin typeface="Courier New"/>
                <a:cs typeface="Courier New"/>
              </a:rPr>
              <a:t>&lt;/title&gt;</a:t>
            </a:r>
            <a:endParaRPr sz="1734" dirty="0">
              <a:latin typeface="Courier New"/>
              <a:cs typeface="Courier New"/>
            </a:endParaRPr>
          </a:p>
          <a:p>
            <a:pPr marL="692348">
              <a:lnSpc>
                <a:spcPts val="1964"/>
              </a:lnSpc>
            </a:pPr>
            <a:r>
              <a:rPr sz="1734" dirty="0">
                <a:solidFill>
                  <a:srgbClr val="000080"/>
                </a:solidFill>
                <a:latin typeface="Courier New"/>
                <a:cs typeface="Courier New"/>
              </a:rPr>
              <a:t>&lt;/titleStmt&gt;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&lt;publicationStmt&gt;</a:t>
            </a:r>
            <a:endParaRPr sz="1734" dirty="0">
              <a:latin typeface="Courier New"/>
              <a:cs typeface="Courier New"/>
            </a:endParaRPr>
          </a:p>
          <a:p>
            <a:pPr marL="957263">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Informations</a:t>
            </a:r>
            <a:r>
              <a:rPr sz="1734" spc="-14" dirty="0">
                <a:solidFill>
                  <a:srgbClr val="23292D"/>
                </a:solidFill>
                <a:latin typeface="Courier New"/>
                <a:cs typeface="Courier New"/>
              </a:rPr>
              <a:t> </a:t>
            </a:r>
            <a:r>
              <a:rPr sz="1734" dirty="0">
                <a:solidFill>
                  <a:srgbClr val="23292D"/>
                </a:solidFill>
                <a:latin typeface="Courier New"/>
                <a:cs typeface="Courier New"/>
              </a:rPr>
              <a:t>relatives</a:t>
            </a:r>
            <a:r>
              <a:rPr sz="1734" spc="-14" dirty="0">
                <a:solidFill>
                  <a:srgbClr val="23292D"/>
                </a:solidFill>
                <a:latin typeface="Courier New"/>
                <a:cs typeface="Courier New"/>
              </a:rPr>
              <a:t> </a:t>
            </a:r>
            <a:r>
              <a:rPr sz="1734" dirty="0">
                <a:solidFill>
                  <a:srgbClr val="23292D"/>
                </a:solidFill>
                <a:latin typeface="Courier New"/>
                <a:cs typeface="Courier New"/>
              </a:rPr>
              <a:t>à</a:t>
            </a:r>
            <a:r>
              <a:rPr sz="1734" spc="-14" dirty="0">
                <a:solidFill>
                  <a:srgbClr val="23292D"/>
                </a:solidFill>
                <a:latin typeface="Courier New"/>
                <a:cs typeface="Courier New"/>
              </a:rPr>
              <a:t> </a:t>
            </a:r>
            <a:r>
              <a:rPr sz="1734" dirty="0">
                <a:solidFill>
                  <a:srgbClr val="23292D"/>
                </a:solidFill>
                <a:latin typeface="Courier New"/>
                <a:cs typeface="Courier New"/>
              </a:rPr>
              <a:t>la</a:t>
            </a:r>
            <a:r>
              <a:rPr sz="1734" spc="-14" dirty="0">
                <a:solidFill>
                  <a:srgbClr val="23292D"/>
                </a:solidFill>
                <a:latin typeface="Courier New"/>
                <a:cs typeface="Courier New"/>
              </a:rPr>
              <a:t> </a:t>
            </a:r>
            <a:r>
              <a:rPr sz="1734" dirty="0">
                <a:solidFill>
                  <a:srgbClr val="23292D"/>
                </a:solidFill>
                <a:latin typeface="Courier New"/>
                <a:cs typeface="Courier New"/>
              </a:rPr>
              <a:t>publication</a:t>
            </a:r>
            <a:r>
              <a:rPr sz="1734" dirty="0">
                <a:solidFill>
                  <a:srgbClr val="000080"/>
                </a:solidFill>
                <a:latin typeface="Courier New"/>
                <a:cs typeface="Courier New"/>
              </a:rPr>
              <a:t>&lt;/p&gt;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&lt;/publicationStmt&gt;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p:txBody>
      </p:sp>
    </p:spTree>
    <p:extLst>
      <p:ext uri="{BB962C8B-B14F-4D97-AF65-F5344CB8AC3E}">
        <p14:creationId xmlns:p14="http://schemas.microsoft.com/office/powerpoint/2010/main" val="2320207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1480398"/>
            <a:ext cx="7732514" cy="2051447"/>
            <a:chOff x="751495" y="1579091"/>
            <a:chExt cx="8248015" cy="2188210"/>
          </a:xfrm>
        </p:grpSpPr>
        <p:sp>
          <p:nvSpPr>
            <p:cNvPr id="3" name="object 3"/>
            <p:cNvSpPr/>
            <p:nvPr/>
          </p:nvSpPr>
          <p:spPr>
            <a:xfrm>
              <a:off x="756251" y="1583847"/>
              <a:ext cx="8238490" cy="2178685"/>
            </a:xfrm>
            <a:custGeom>
              <a:avLst/>
              <a:gdLst/>
              <a:ahLst/>
              <a:cxnLst/>
              <a:rect l="l" t="t" r="r" b="b"/>
              <a:pathLst>
                <a:path w="8238490" h="2178685">
                  <a:moveTo>
                    <a:pt x="8214128" y="2178384"/>
                  </a:moveTo>
                  <a:lnTo>
                    <a:pt x="23781" y="2178384"/>
                  </a:lnTo>
                  <a:lnTo>
                    <a:pt x="13377" y="2176897"/>
                  </a:lnTo>
                  <a:lnTo>
                    <a:pt x="5945" y="2172437"/>
                  </a:lnTo>
                  <a:lnTo>
                    <a:pt x="1486" y="2165005"/>
                  </a:lnTo>
                  <a:lnTo>
                    <a:pt x="0" y="2154603"/>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2154603"/>
                  </a:lnTo>
                  <a:lnTo>
                    <a:pt x="8236423" y="2165005"/>
                  </a:lnTo>
                  <a:lnTo>
                    <a:pt x="8231964" y="2172437"/>
                  </a:lnTo>
                  <a:lnTo>
                    <a:pt x="8224532" y="2176897"/>
                  </a:lnTo>
                  <a:lnTo>
                    <a:pt x="8214128" y="2178384"/>
                  </a:lnTo>
                  <a:close/>
                </a:path>
              </a:pathLst>
            </a:custGeom>
            <a:solidFill>
              <a:srgbClr val="F6F8F9"/>
            </a:solidFill>
          </p:spPr>
          <p:txBody>
            <a:bodyPr wrap="square" lIns="0" tIns="0" rIns="0" bIns="0" rtlCol="0"/>
            <a:lstStyle/>
            <a:p>
              <a:endParaRPr/>
            </a:p>
          </p:txBody>
        </p:sp>
        <p:sp>
          <p:nvSpPr>
            <p:cNvPr id="4" name="object 4"/>
            <p:cNvSpPr/>
            <p:nvPr/>
          </p:nvSpPr>
          <p:spPr>
            <a:xfrm>
              <a:off x="756251" y="1583847"/>
              <a:ext cx="8238490" cy="2178685"/>
            </a:xfrm>
            <a:custGeom>
              <a:avLst/>
              <a:gdLst/>
              <a:ahLst/>
              <a:cxnLst/>
              <a:rect l="l" t="t" r="r" b="b"/>
              <a:pathLst>
                <a:path w="8238490" h="2178685">
                  <a:moveTo>
                    <a:pt x="0" y="2154603"/>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2154603"/>
                  </a:lnTo>
                  <a:lnTo>
                    <a:pt x="8236423" y="2165005"/>
                  </a:lnTo>
                  <a:lnTo>
                    <a:pt x="8231964" y="2172437"/>
                  </a:lnTo>
                  <a:lnTo>
                    <a:pt x="8224532" y="2176897"/>
                  </a:lnTo>
                  <a:lnTo>
                    <a:pt x="8214128" y="2178384"/>
                  </a:lnTo>
                  <a:lnTo>
                    <a:pt x="23781" y="2178384"/>
                  </a:lnTo>
                  <a:lnTo>
                    <a:pt x="13377" y="2176897"/>
                  </a:lnTo>
                  <a:lnTo>
                    <a:pt x="5945" y="2172437"/>
                  </a:lnTo>
                  <a:lnTo>
                    <a:pt x="1486" y="2165005"/>
                  </a:lnTo>
                  <a:lnTo>
                    <a:pt x="0" y="2154603"/>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710480" y="4583883"/>
            <a:ext cx="7732514" cy="1802011"/>
            <a:chOff x="751495" y="4889475"/>
            <a:chExt cx="8248015" cy="1922145"/>
          </a:xfrm>
        </p:grpSpPr>
        <p:sp>
          <p:nvSpPr>
            <p:cNvPr id="6" name="object 6"/>
            <p:cNvSpPr/>
            <p:nvPr/>
          </p:nvSpPr>
          <p:spPr>
            <a:xfrm>
              <a:off x="756251" y="4894231"/>
              <a:ext cx="8238490" cy="1912620"/>
            </a:xfrm>
            <a:custGeom>
              <a:avLst/>
              <a:gdLst/>
              <a:ahLst/>
              <a:cxnLst/>
              <a:rect l="l" t="t" r="r" b="b"/>
              <a:pathLst>
                <a:path w="8238490" h="1912620">
                  <a:moveTo>
                    <a:pt x="8214128" y="1912032"/>
                  </a:moveTo>
                  <a:lnTo>
                    <a:pt x="23781" y="1912032"/>
                  </a:lnTo>
                  <a:lnTo>
                    <a:pt x="13377" y="1910544"/>
                  </a:lnTo>
                  <a:lnTo>
                    <a:pt x="5945" y="1906084"/>
                  </a:lnTo>
                  <a:lnTo>
                    <a:pt x="1486" y="1898652"/>
                  </a:lnTo>
                  <a:lnTo>
                    <a:pt x="0" y="1888250"/>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1888250"/>
                  </a:lnTo>
                  <a:lnTo>
                    <a:pt x="8236423" y="1898652"/>
                  </a:lnTo>
                  <a:lnTo>
                    <a:pt x="8231964" y="1906084"/>
                  </a:lnTo>
                  <a:lnTo>
                    <a:pt x="8224532" y="1910544"/>
                  </a:lnTo>
                  <a:lnTo>
                    <a:pt x="8214128" y="1912032"/>
                  </a:lnTo>
                  <a:close/>
                </a:path>
              </a:pathLst>
            </a:custGeom>
            <a:solidFill>
              <a:srgbClr val="F6F8F9"/>
            </a:solidFill>
          </p:spPr>
          <p:txBody>
            <a:bodyPr wrap="square" lIns="0" tIns="0" rIns="0" bIns="0" rtlCol="0"/>
            <a:lstStyle/>
            <a:p>
              <a:endParaRPr/>
            </a:p>
          </p:txBody>
        </p:sp>
        <p:sp>
          <p:nvSpPr>
            <p:cNvPr id="7" name="object 7"/>
            <p:cNvSpPr/>
            <p:nvPr/>
          </p:nvSpPr>
          <p:spPr>
            <a:xfrm>
              <a:off x="756251" y="4894231"/>
              <a:ext cx="8238490" cy="1912620"/>
            </a:xfrm>
            <a:custGeom>
              <a:avLst/>
              <a:gdLst/>
              <a:ahLst/>
              <a:cxnLst/>
              <a:rect l="l" t="t" r="r" b="b"/>
              <a:pathLst>
                <a:path w="8238490" h="1912620">
                  <a:moveTo>
                    <a:pt x="0" y="1888250"/>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1888250"/>
                  </a:lnTo>
                  <a:lnTo>
                    <a:pt x="8236423" y="1898652"/>
                  </a:lnTo>
                  <a:lnTo>
                    <a:pt x="8231964" y="1906084"/>
                  </a:lnTo>
                  <a:lnTo>
                    <a:pt x="8224532" y="1910544"/>
                  </a:lnTo>
                  <a:lnTo>
                    <a:pt x="8214128" y="1912032"/>
                  </a:lnTo>
                  <a:lnTo>
                    <a:pt x="23781" y="1912032"/>
                  </a:lnTo>
                  <a:lnTo>
                    <a:pt x="13377" y="1910544"/>
                  </a:lnTo>
                  <a:lnTo>
                    <a:pt x="5945" y="1906084"/>
                  </a:lnTo>
                  <a:lnTo>
                    <a:pt x="1486" y="1898652"/>
                  </a:lnTo>
                  <a:lnTo>
                    <a:pt x="0" y="1888250"/>
                  </a:lnTo>
                  <a:close/>
                </a:path>
              </a:pathLst>
            </a:custGeom>
            <a:ln w="9512">
              <a:solidFill>
                <a:srgbClr val="999999"/>
              </a:solidFill>
            </a:ln>
          </p:spPr>
          <p:txBody>
            <a:bodyPr wrap="square" lIns="0" tIns="0" rIns="0" bIns="0" rtlCol="0"/>
            <a:lstStyle/>
            <a:p>
              <a:endParaRPr/>
            </a:p>
          </p:txBody>
        </p:sp>
      </p:grpSp>
      <p:sp>
        <p:nvSpPr>
          <p:cNvPr id="8" name="object 8"/>
          <p:cNvSpPr txBox="1">
            <a:spLocks noGrp="1"/>
          </p:cNvSpPr>
          <p:nvPr>
            <p:ph type="title"/>
          </p:nvPr>
        </p:nvSpPr>
        <p:spPr>
          <a:xfrm>
            <a:off x="694114" y="392709"/>
            <a:ext cx="2495653"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2672" dirty="0">
                <a:latin typeface="+mn-lt"/>
                <a:cs typeface="Cambria"/>
              </a:rPr>
              <a:t>B</a:t>
            </a:r>
            <a:r>
              <a:rPr sz="2672" dirty="0">
                <a:latin typeface="+mn-lt"/>
                <a:cs typeface="Comic Sans MS"/>
              </a:rPr>
              <a:t>igger than big</a:t>
            </a:r>
          </a:p>
        </p:txBody>
      </p:sp>
      <p:sp>
        <p:nvSpPr>
          <p:cNvPr id="9" name="object 9"/>
          <p:cNvSpPr/>
          <p:nvPr/>
        </p:nvSpPr>
        <p:spPr>
          <a:xfrm>
            <a:off x="710470" y="3709916"/>
            <a:ext cx="2764631" cy="731639"/>
          </a:xfrm>
          <a:custGeom>
            <a:avLst/>
            <a:gdLst/>
            <a:ahLst/>
            <a:cxnLst/>
            <a:rect l="l" t="t" r="r" b="b"/>
            <a:pathLst>
              <a:path w="2948940" h="780414">
                <a:moveTo>
                  <a:pt x="1721789" y="437578"/>
                </a:moveTo>
                <a:lnTo>
                  <a:pt x="1719999" y="425094"/>
                </a:lnTo>
                <a:lnTo>
                  <a:pt x="1714652" y="416179"/>
                </a:lnTo>
                <a:lnTo>
                  <a:pt x="1705737" y="410832"/>
                </a:lnTo>
                <a:lnTo>
                  <a:pt x="1693252" y="409041"/>
                </a:lnTo>
                <a:lnTo>
                  <a:pt x="28536" y="409041"/>
                </a:lnTo>
                <a:lnTo>
                  <a:pt x="16052" y="410832"/>
                </a:lnTo>
                <a:lnTo>
                  <a:pt x="7137" y="416179"/>
                </a:lnTo>
                <a:lnTo>
                  <a:pt x="1790" y="425094"/>
                </a:lnTo>
                <a:lnTo>
                  <a:pt x="0" y="437578"/>
                </a:lnTo>
                <a:lnTo>
                  <a:pt x="0" y="751497"/>
                </a:lnTo>
                <a:lnTo>
                  <a:pt x="1790" y="763981"/>
                </a:lnTo>
                <a:lnTo>
                  <a:pt x="7137" y="772896"/>
                </a:lnTo>
                <a:lnTo>
                  <a:pt x="16052" y="778256"/>
                </a:lnTo>
                <a:lnTo>
                  <a:pt x="28536" y="780034"/>
                </a:lnTo>
                <a:lnTo>
                  <a:pt x="1693252" y="780034"/>
                </a:lnTo>
                <a:lnTo>
                  <a:pt x="1705737" y="778256"/>
                </a:lnTo>
                <a:lnTo>
                  <a:pt x="1714652" y="772896"/>
                </a:lnTo>
                <a:lnTo>
                  <a:pt x="1719999" y="763981"/>
                </a:lnTo>
                <a:lnTo>
                  <a:pt x="1721789" y="751497"/>
                </a:lnTo>
                <a:lnTo>
                  <a:pt x="1721789" y="437578"/>
                </a:lnTo>
                <a:close/>
              </a:path>
              <a:path w="2948940" h="780414">
                <a:moveTo>
                  <a:pt x="2948914" y="28536"/>
                </a:moveTo>
                <a:lnTo>
                  <a:pt x="2947124" y="16052"/>
                </a:lnTo>
                <a:lnTo>
                  <a:pt x="2941777" y="7137"/>
                </a:lnTo>
                <a:lnTo>
                  <a:pt x="2932861" y="1790"/>
                </a:lnTo>
                <a:lnTo>
                  <a:pt x="2920377" y="0"/>
                </a:lnTo>
                <a:lnTo>
                  <a:pt x="1398358" y="0"/>
                </a:lnTo>
                <a:lnTo>
                  <a:pt x="1385874" y="1790"/>
                </a:lnTo>
                <a:lnTo>
                  <a:pt x="1376946" y="7137"/>
                </a:lnTo>
                <a:lnTo>
                  <a:pt x="1371600" y="16052"/>
                </a:lnTo>
                <a:lnTo>
                  <a:pt x="1369822" y="28536"/>
                </a:lnTo>
                <a:lnTo>
                  <a:pt x="1369822" y="342455"/>
                </a:lnTo>
                <a:lnTo>
                  <a:pt x="1371600" y="354939"/>
                </a:lnTo>
                <a:lnTo>
                  <a:pt x="1376946" y="363855"/>
                </a:lnTo>
                <a:lnTo>
                  <a:pt x="1385874" y="369214"/>
                </a:lnTo>
                <a:lnTo>
                  <a:pt x="1398358" y="370992"/>
                </a:lnTo>
                <a:lnTo>
                  <a:pt x="2920377" y="370992"/>
                </a:lnTo>
                <a:lnTo>
                  <a:pt x="2932861" y="369214"/>
                </a:lnTo>
                <a:lnTo>
                  <a:pt x="2941777" y="363855"/>
                </a:lnTo>
                <a:lnTo>
                  <a:pt x="2947124" y="354939"/>
                </a:lnTo>
                <a:lnTo>
                  <a:pt x="2948914" y="342455"/>
                </a:lnTo>
                <a:lnTo>
                  <a:pt x="2948914" y="28536"/>
                </a:lnTo>
                <a:close/>
              </a:path>
            </a:pathLst>
          </a:custGeom>
          <a:solidFill>
            <a:srgbClr val="1B1F22">
              <a:alpha val="5097"/>
            </a:srgbClr>
          </a:solidFill>
        </p:spPr>
        <p:txBody>
          <a:bodyPr wrap="square" lIns="0" tIns="0" rIns="0" bIns="0" rtlCol="0"/>
          <a:lstStyle/>
          <a:p>
            <a:endParaRPr/>
          </a:p>
        </p:txBody>
      </p:sp>
      <p:sp>
        <p:nvSpPr>
          <p:cNvPr id="10" name="object 10"/>
          <p:cNvSpPr txBox="1"/>
          <p:nvPr/>
        </p:nvSpPr>
        <p:spPr>
          <a:xfrm>
            <a:off x="694113" y="918822"/>
            <a:ext cx="7744409" cy="5327492"/>
          </a:xfrm>
          <a:prstGeom prst="rect">
            <a:avLst/>
          </a:prstGeom>
        </p:spPr>
        <p:txBody>
          <a:bodyPr vert="horz" wrap="square" lIns="0" tIns="11311" rIns="0" bIns="0" rtlCol="0">
            <a:spAutoFit/>
          </a:bodyPr>
          <a:lstStyle/>
          <a:p>
            <a:pPr marL="11906">
              <a:spcBef>
                <a:spcPts val="89"/>
              </a:spcBef>
            </a:pPr>
            <a:r>
              <a:rPr sz="2438" dirty="0">
                <a:solidFill>
                  <a:srgbClr val="23292D"/>
                </a:solidFill>
                <a:latin typeface="+mn-lt"/>
                <a:cs typeface="Comic Sans MS"/>
              </a:rPr>
              <a:t>La structure</a:t>
            </a:r>
            <a:endParaRPr sz="2438" dirty="0">
              <a:latin typeface="+mn-lt"/>
              <a:cs typeface="Comic Sans MS"/>
            </a:endParaRPr>
          </a:p>
          <a:p>
            <a:pPr>
              <a:spcBef>
                <a:spcPts val="56"/>
              </a:spcBef>
            </a:pPr>
            <a:endParaRPr sz="1688" dirty="0">
              <a:latin typeface="Comic Sans MS"/>
              <a:cs typeface="Comic Sans MS"/>
            </a:endParaRPr>
          </a:p>
          <a:p>
            <a:pPr marL="163116">
              <a:lnSpc>
                <a:spcPts val="2025"/>
              </a:lnSpc>
              <a:spcBef>
                <a:spcPts val="5"/>
              </a:spcBef>
            </a:pPr>
            <a:r>
              <a:rPr sz="1734" dirty="0">
                <a:solidFill>
                  <a:srgbClr val="000080"/>
                </a:solidFill>
                <a:latin typeface="Courier New"/>
                <a:cs typeface="Courier New"/>
              </a:rPr>
              <a:t>&lt;teiHeader&gt;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692348">
              <a:lnSpc>
                <a:spcPts val="1964"/>
              </a:lnSpc>
            </a:pPr>
            <a:r>
              <a:rPr sz="1734" dirty="0">
                <a:solidFill>
                  <a:srgbClr val="000080"/>
                </a:solidFill>
                <a:latin typeface="Courier New"/>
                <a:cs typeface="Courier New"/>
              </a:rPr>
              <a:t>&lt;sourceDesc&gt;</a:t>
            </a:r>
            <a:r>
              <a:rPr sz="1734" dirty="0">
                <a:solidFill>
                  <a:srgbClr val="23292D"/>
                </a:solidFill>
                <a:latin typeface="Courier New"/>
                <a:cs typeface="Courier New"/>
              </a:rPr>
              <a:t>…</a:t>
            </a:r>
            <a:r>
              <a:rPr sz="1734" dirty="0">
                <a:solidFill>
                  <a:srgbClr val="000080"/>
                </a:solidFill>
                <a:latin typeface="Courier New"/>
                <a:cs typeface="Courier New"/>
              </a:rPr>
              <a:t>&lt;/sourceDesc&gt;</a:t>
            </a:r>
            <a:endParaRPr sz="1734" dirty="0">
              <a:latin typeface="Courier New"/>
              <a:cs typeface="Courier New"/>
            </a:endParaRPr>
          </a:p>
          <a:p>
            <a:pPr marL="692348">
              <a:lnSpc>
                <a:spcPts val="1964"/>
              </a:lnSpc>
            </a:pPr>
            <a:r>
              <a:rPr sz="1734" dirty="0">
                <a:solidFill>
                  <a:srgbClr val="000080"/>
                </a:solidFill>
                <a:latin typeface="Courier New"/>
                <a:cs typeface="Courier New"/>
              </a:rPr>
              <a:t>&lt;titleStmt&gt;</a:t>
            </a:r>
            <a:r>
              <a:rPr sz="1734" dirty="0">
                <a:solidFill>
                  <a:srgbClr val="23292D"/>
                </a:solidFill>
                <a:latin typeface="Courier New"/>
                <a:cs typeface="Courier New"/>
              </a:rPr>
              <a:t>…</a:t>
            </a:r>
            <a:r>
              <a:rPr sz="1734" dirty="0">
                <a:solidFill>
                  <a:srgbClr val="000080"/>
                </a:solidFill>
                <a:latin typeface="Courier New"/>
                <a:cs typeface="Courier New"/>
              </a:rPr>
              <a:t>&lt;/titleStmt&gt;</a:t>
            </a:r>
            <a:endParaRPr sz="1734" dirty="0">
              <a:latin typeface="Courier New"/>
              <a:cs typeface="Courier New"/>
            </a:endParaRPr>
          </a:p>
          <a:p>
            <a:pPr marL="692348">
              <a:lnSpc>
                <a:spcPts val="1964"/>
              </a:lnSpc>
            </a:pPr>
            <a:r>
              <a:rPr sz="1734" dirty="0">
                <a:solidFill>
                  <a:srgbClr val="000080"/>
                </a:solidFill>
                <a:latin typeface="Courier New"/>
                <a:cs typeface="Courier New"/>
              </a:rPr>
              <a:t>&lt;publicationStmt&gt;</a:t>
            </a:r>
            <a:r>
              <a:rPr sz="1734" dirty="0">
                <a:solidFill>
                  <a:srgbClr val="23292D"/>
                </a:solidFill>
                <a:latin typeface="Courier New"/>
                <a:cs typeface="Courier New"/>
              </a:rPr>
              <a:t>…</a:t>
            </a:r>
            <a:r>
              <a:rPr sz="1734" dirty="0">
                <a:solidFill>
                  <a:srgbClr val="000080"/>
                </a:solidFill>
                <a:latin typeface="Courier New"/>
                <a:cs typeface="Courier New"/>
              </a:rPr>
              <a:t>&lt;/publicationStmt&gt;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endParaRPr sz="1734" dirty="0">
              <a:latin typeface="Courier New"/>
              <a:cs typeface="Courier New"/>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a:p>
            <a:pPr>
              <a:spcBef>
                <a:spcPts val="23"/>
              </a:spcBef>
            </a:pPr>
            <a:endParaRPr sz="1922" dirty="0">
              <a:latin typeface="Courier New"/>
              <a:cs typeface="Courier New"/>
            </a:endParaRPr>
          </a:p>
          <a:p>
            <a:pPr marL="11906"/>
            <a:r>
              <a:rPr sz="2438" dirty="0">
                <a:solidFill>
                  <a:srgbClr val="23292D"/>
                </a:solidFill>
                <a:latin typeface="+mn-lt"/>
                <a:cs typeface="Comic Sans MS"/>
              </a:rPr>
              <a:t>signifie que </a:t>
            </a:r>
            <a:r>
              <a:rPr sz="1734" dirty="0">
                <a:solidFill>
                  <a:srgbClr val="23292D"/>
                </a:solidFill>
                <a:latin typeface="+mn-lt"/>
                <a:cs typeface="Courier New"/>
              </a:rPr>
              <a:t>&lt;fileDesc&gt; </a:t>
            </a:r>
            <a:r>
              <a:rPr sz="2438" dirty="0">
                <a:solidFill>
                  <a:srgbClr val="23292D"/>
                </a:solidFill>
                <a:latin typeface="+mn-lt"/>
                <a:cs typeface="Comic Sans MS"/>
              </a:rPr>
              <a:t>n'est pas la seule balise possible dans</a:t>
            </a:r>
            <a:endParaRPr sz="2438" dirty="0">
              <a:latin typeface="+mn-lt"/>
              <a:cs typeface="Comic Sans MS"/>
            </a:endParaRPr>
          </a:p>
          <a:p>
            <a:pPr marL="91678">
              <a:spcBef>
                <a:spcPts val="94"/>
              </a:spcBef>
            </a:pPr>
            <a:r>
              <a:rPr sz="1734" dirty="0">
                <a:solidFill>
                  <a:srgbClr val="23292D"/>
                </a:solidFill>
                <a:latin typeface="+mn-lt"/>
                <a:cs typeface="Courier New"/>
              </a:rPr>
              <a:t>&lt;teiHeader&gt; </a:t>
            </a:r>
            <a:r>
              <a:rPr sz="2438" dirty="0">
                <a:solidFill>
                  <a:srgbClr val="23292D"/>
                </a:solidFill>
                <a:latin typeface="+mn-lt"/>
                <a:cs typeface="Comic Sans MS"/>
              </a:rPr>
              <a:t>. Peuvent ainsi être ajoutées </a:t>
            </a:r>
            <a:r>
              <a:rPr sz="2438" dirty="0">
                <a:solidFill>
                  <a:srgbClr val="23292D"/>
                </a:solidFill>
                <a:latin typeface="+mn-lt"/>
                <a:cs typeface="Cambria"/>
              </a:rPr>
              <a:t>(</a:t>
            </a:r>
            <a:r>
              <a:rPr sz="2438" dirty="0">
                <a:solidFill>
                  <a:srgbClr val="23292D"/>
                </a:solidFill>
                <a:latin typeface="+mn-lt"/>
                <a:cs typeface="Trebuchet MS"/>
              </a:rPr>
              <a:t>dan</a:t>
            </a:r>
            <a:r>
              <a:rPr sz="2438" dirty="0">
                <a:solidFill>
                  <a:srgbClr val="23292D"/>
                </a:solidFill>
                <a:latin typeface="+mn-lt"/>
                <a:cs typeface="Yu Gothic Medium"/>
              </a:rPr>
              <a:t>s </a:t>
            </a:r>
            <a:r>
              <a:rPr sz="2438" dirty="0">
                <a:solidFill>
                  <a:srgbClr val="23292D"/>
                </a:solidFill>
                <a:latin typeface="+mn-lt"/>
                <a:cs typeface="Trebuchet MS"/>
              </a:rPr>
              <a:t>ce</a:t>
            </a:r>
            <a:r>
              <a:rPr sz="2438" dirty="0">
                <a:solidFill>
                  <a:srgbClr val="23292D"/>
                </a:solidFill>
                <a:latin typeface="+mn-lt"/>
                <a:cs typeface="Yu Gothic Medium"/>
              </a:rPr>
              <a:t>t or</a:t>
            </a:r>
            <a:r>
              <a:rPr sz="2438" dirty="0">
                <a:solidFill>
                  <a:srgbClr val="23292D"/>
                </a:solidFill>
                <a:latin typeface="+mn-lt"/>
                <a:cs typeface="Trebuchet MS"/>
              </a:rPr>
              <a:t>d</a:t>
            </a:r>
            <a:r>
              <a:rPr sz="2438" dirty="0">
                <a:solidFill>
                  <a:srgbClr val="23292D"/>
                </a:solidFill>
                <a:latin typeface="+mn-lt"/>
                <a:cs typeface="Yu Gothic Medium"/>
              </a:rPr>
              <a:t>r</a:t>
            </a:r>
            <a:r>
              <a:rPr sz="2438" dirty="0">
                <a:solidFill>
                  <a:srgbClr val="23292D"/>
                </a:solidFill>
                <a:latin typeface="+mn-lt"/>
                <a:cs typeface="Trebuchet MS"/>
              </a:rPr>
              <a:t>e</a:t>
            </a:r>
            <a:r>
              <a:rPr sz="2438" dirty="0">
                <a:solidFill>
                  <a:srgbClr val="23292D"/>
                </a:solidFill>
                <a:latin typeface="+mn-lt"/>
                <a:cs typeface="Cambria"/>
              </a:rPr>
              <a:t>)</a:t>
            </a:r>
            <a:r>
              <a:rPr sz="2438" dirty="0">
                <a:solidFill>
                  <a:srgbClr val="23292D"/>
                </a:solidFill>
                <a:latin typeface="+mn-lt"/>
                <a:cs typeface="Comic Sans MS"/>
              </a:rPr>
              <a:t>:</a:t>
            </a:r>
            <a:endParaRPr sz="2438" dirty="0">
              <a:latin typeface="+mn-lt"/>
              <a:cs typeface="Comic Sans MS"/>
            </a:endParaRPr>
          </a:p>
          <a:p>
            <a:pPr>
              <a:spcBef>
                <a:spcPts val="61"/>
              </a:spcBef>
            </a:pPr>
            <a:endParaRPr sz="1688" dirty="0">
              <a:latin typeface="Comic Sans MS"/>
              <a:cs typeface="Comic Sans MS"/>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a:p>
            <a:pPr marL="428030">
              <a:lnSpc>
                <a:spcPts val="1964"/>
              </a:lnSpc>
            </a:pPr>
            <a:r>
              <a:rPr sz="1734" dirty="0">
                <a:solidFill>
                  <a:srgbClr val="000080"/>
                </a:solidFill>
                <a:latin typeface="Courier New"/>
                <a:cs typeface="Courier New"/>
              </a:rPr>
              <a:t>&lt;fileDesc&gt;</a:t>
            </a:r>
            <a:r>
              <a:rPr sz="1734" dirty="0">
                <a:solidFill>
                  <a:srgbClr val="23292D"/>
                </a:solidFill>
                <a:latin typeface="Courier New"/>
                <a:cs typeface="Courier New"/>
              </a:rPr>
              <a:t>…</a:t>
            </a:r>
            <a:r>
              <a:rPr sz="1734" dirty="0">
                <a:solidFill>
                  <a:srgbClr val="000080"/>
                </a:solidFill>
                <a:latin typeface="Courier New"/>
                <a:cs typeface="Courier New"/>
              </a:rPr>
              <a:t>&lt;/fileDesc&gt;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&lt;encodingDesc&gt;</a:t>
            </a:r>
            <a:r>
              <a:rPr sz="1734" dirty="0">
                <a:solidFill>
                  <a:srgbClr val="23292D"/>
                </a:solidFill>
                <a:latin typeface="Courier New"/>
                <a:cs typeface="Courier New"/>
              </a:rPr>
              <a:t>…</a:t>
            </a:r>
            <a:r>
              <a:rPr sz="1734" dirty="0">
                <a:solidFill>
                  <a:srgbClr val="000080"/>
                </a:solidFill>
                <a:latin typeface="Courier New"/>
                <a:cs typeface="Courier New"/>
              </a:rPr>
              <a:t>&lt;/encodingDesc&gt;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&lt;profileDesc&gt;</a:t>
            </a:r>
            <a:r>
              <a:rPr sz="1734" dirty="0">
                <a:solidFill>
                  <a:srgbClr val="23292D"/>
                </a:solidFill>
                <a:latin typeface="Courier New"/>
                <a:cs typeface="Courier New"/>
              </a:rPr>
              <a:t>…</a:t>
            </a:r>
            <a:r>
              <a:rPr sz="1734" dirty="0">
                <a:solidFill>
                  <a:srgbClr val="000080"/>
                </a:solidFill>
                <a:latin typeface="Courier New"/>
                <a:cs typeface="Courier New"/>
              </a:rPr>
              <a:t>&lt;/profileDesc&gt;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&lt;revisionDesc&gt;</a:t>
            </a:r>
            <a:r>
              <a:rPr sz="1734" dirty="0">
                <a:solidFill>
                  <a:srgbClr val="23292D"/>
                </a:solidFill>
                <a:latin typeface="Courier New"/>
                <a:cs typeface="Courier New"/>
              </a:rPr>
              <a:t>…</a:t>
            </a:r>
            <a:r>
              <a:rPr sz="1734" dirty="0">
                <a:solidFill>
                  <a:srgbClr val="000080"/>
                </a:solidFill>
                <a:latin typeface="Courier New"/>
                <a:cs typeface="Courier New"/>
              </a:rPr>
              <a:t>&lt;/revisionDesc&gt;</a:t>
            </a:r>
            <a:endParaRPr sz="1734" dirty="0">
              <a:latin typeface="Courier New"/>
              <a:cs typeface="Courier New"/>
            </a:endParaRPr>
          </a:p>
          <a:p>
            <a:pPr marL="163116">
              <a:lnSpc>
                <a:spcPts val="2025"/>
              </a:lnSpc>
            </a:pPr>
            <a:r>
              <a:rPr sz="1734" dirty="0">
                <a:solidFill>
                  <a:srgbClr val="000080"/>
                </a:solidFill>
                <a:latin typeface="Courier New"/>
                <a:cs typeface="Courier New"/>
              </a:rPr>
              <a:t>&lt;/teiHeader&gt;</a:t>
            </a:r>
            <a:endParaRPr sz="1734" dirty="0">
              <a:latin typeface="Courier New"/>
              <a:cs typeface="Courier New"/>
            </a:endParaRPr>
          </a:p>
        </p:txBody>
      </p:sp>
    </p:spTree>
    <p:extLst>
      <p:ext uri="{BB962C8B-B14F-4D97-AF65-F5344CB8AC3E}">
        <p14:creationId xmlns:p14="http://schemas.microsoft.com/office/powerpoint/2010/main" val="1491830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167088"/>
            <a:ext cx="7732514" cy="4298752"/>
            <a:chOff x="751495" y="2311560"/>
            <a:chExt cx="8248015" cy="4585335"/>
          </a:xfrm>
        </p:grpSpPr>
        <p:sp>
          <p:nvSpPr>
            <p:cNvPr id="3" name="object 3"/>
            <p:cNvSpPr/>
            <p:nvPr/>
          </p:nvSpPr>
          <p:spPr>
            <a:xfrm>
              <a:off x="756251" y="2316317"/>
              <a:ext cx="8238490" cy="4575810"/>
            </a:xfrm>
            <a:custGeom>
              <a:avLst/>
              <a:gdLst/>
              <a:ahLst/>
              <a:cxnLst/>
              <a:rect l="l" t="t" r="r" b="b"/>
              <a:pathLst>
                <a:path w="8238490" h="4575809">
                  <a:moveTo>
                    <a:pt x="8214128" y="4575559"/>
                  </a:moveTo>
                  <a:lnTo>
                    <a:pt x="23781" y="4575559"/>
                  </a:lnTo>
                  <a:lnTo>
                    <a:pt x="13377" y="4574072"/>
                  </a:lnTo>
                  <a:lnTo>
                    <a:pt x="5945" y="4569611"/>
                  </a:lnTo>
                  <a:lnTo>
                    <a:pt x="1486" y="4562179"/>
                  </a:lnTo>
                  <a:lnTo>
                    <a:pt x="0" y="4551777"/>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4551777"/>
                  </a:lnTo>
                  <a:lnTo>
                    <a:pt x="8236423" y="4562179"/>
                  </a:lnTo>
                  <a:lnTo>
                    <a:pt x="8231964" y="4569611"/>
                  </a:lnTo>
                  <a:lnTo>
                    <a:pt x="8224532" y="4574072"/>
                  </a:lnTo>
                  <a:lnTo>
                    <a:pt x="8214128" y="4575559"/>
                  </a:lnTo>
                  <a:close/>
                </a:path>
              </a:pathLst>
            </a:custGeom>
            <a:solidFill>
              <a:srgbClr val="F6F8F9"/>
            </a:solidFill>
          </p:spPr>
          <p:txBody>
            <a:bodyPr wrap="square" lIns="0" tIns="0" rIns="0" bIns="0" rtlCol="0"/>
            <a:lstStyle/>
            <a:p>
              <a:endParaRPr/>
            </a:p>
          </p:txBody>
        </p:sp>
        <p:sp>
          <p:nvSpPr>
            <p:cNvPr id="4" name="object 4"/>
            <p:cNvSpPr/>
            <p:nvPr/>
          </p:nvSpPr>
          <p:spPr>
            <a:xfrm>
              <a:off x="756251" y="2316317"/>
              <a:ext cx="8238490" cy="4575810"/>
            </a:xfrm>
            <a:custGeom>
              <a:avLst/>
              <a:gdLst/>
              <a:ahLst/>
              <a:cxnLst/>
              <a:rect l="l" t="t" r="r" b="b"/>
              <a:pathLst>
                <a:path w="8238490" h="4575809">
                  <a:moveTo>
                    <a:pt x="0" y="4551777"/>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4551777"/>
                  </a:lnTo>
                  <a:lnTo>
                    <a:pt x="8236423" y="4562179"/>
                  </a:lnTo>
                  <a:lnTo>
                    <a:pt x="8231964" y="4569611"/>
                  </a:lnTo>
                  <a:lnTo>
                    <a:pt x="8224532" y="4574072"/>
                  </a:lnTo>
                  <a:lnTo>
                    <a:pt x="8214128" y="4575559"/>
                  </a:lnTo>
                  <a:lnTo>
                    <a:pt x="23781" y="4575559"/>
                  </a:lnTo>
                  <a:lnTo>
                    <a:pt x="13377" y="4574072"/>
                  </a:lnTo>
                  <a:lnTo>
                    <a:pt x="5945" y="4569611"/>
                  </a:lnTo>
                  <a:lnTo>
                    <a:pt x="1486" y="4562179"/>
                  </a:lnTo>
                  <a:lnTo>
                    <a:pt x="0" y="4551777"/>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710480" y="145820"/>
            <a:ext cx="3811746" cy="612692"/>
          </a:xfrm>
          <a:custGeom>
            <a:avLst/>
            <a:gdLst/>
            <a:ahLst/>
            <a:cxnLst/>
            <a:rect l="l" t="t" r="r" b="b"/>
            <a:pathLst>
              <a:path w="2359660" h="390525">
                <a:moveTo>
                  <a:pt x="2330586" y="390016"/>
                </a:moveTo>
                <a:lnTo>
                  <a:pt x="28537" y="390016"/>
                </a:lnTo>
                <a:lnTo>
                  <a:pt x="16052" y="388232"/>
                </a:lnTo>
                <a:lnTo>
                  <a:pt x="7134" y="382882"/>
                </a:lnTo>
                <a:lnTo>
                  <a:pt x="1783" y="373963"/>
                </a:lnTo>
                <a:lnTo>
                  <a:pt x="0" y="361478"/>
                </a:lnTo>
                <a:lnTo>
                  <a:pt x="0" y="28537"/>
                </a:lnTo>
                <a:lnTo>
                  <a:pt x="1783" y="16052"/>
                </a:lnTo>
                <a:lnTo>
                  <a:pt x="7134" y="7134"/>
                </a:lnTo>
                <a:lnTo>
                  <a:pt x="16052" y="1783"/>
                </a:lnTo>
                <a:lnTo>
                  <a:pt x="28537" y="0"/>
                </a:lnTo>
                <a:lnTo>
                  <a:pt x="2330586" y="0"/>
                </a:lnTo>
                <a:lnTo>
                  <a:pt x="2343071" y="1783"/>
                </a:lnTo>
                <a:lnTo>
                  <a:pt x="2351989" y="7134"/>
                </a:lnTo>
                <a:lnTo>
                  <a:pt x="2357340" y="16052"/>
                </a:lnTo>
                <a:lnTo>
                  <a:pt x="2359124" y="28537"/>
                </a:lnTo>
                <a:lnTo>
                  <a:pt x="2359124" y="361478"/>
                </a:lnTo>
                <a:lnTo>
                  <a:pt x="2357340" y="373963"/>
                </a:lnTo>
                <a:lnTo>
                  <a:pt x="2351989" y="382882"/>
                </a:lnTo>
                <a:lnTo>
                  <a:pt x="2343071" y="388232"/>
                </a:lnTo>
                <a:lnTo>
                  <a:pt x="2330586" y="390016"/>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694507" y="60759"/>
            <a:ext cx="3916297" cy="692738"/>
          </a:xfrm>
          <a:prstGeom prst="rect">
            <a:avLst/>
          </a:prstGeom>
        </p:spPr>
        <p:txBody>
          <a:bodyPr vert="horz" wrap="square" lIns="0" tIns="15478" rIns="0" bIns="0" numCol="1" rtlCol="0" anchor="ctr" anchorCtr="0" compatLnSpc="1">
            <a:prstTxWarp prst="textNoShape">
              <a:avLst/>
            </a:prstTxWarp>
            <a:spAutoFit/>
          </a:bodyPr>
          <a:lstStyle/>
          <a:p>
            <a:pPr marL="11906">
              <a:lnSpc>
                <a:spcPct val="100000"/>
              </a:lnSpc>
              <a:spcBef>
                <a:spcPts val="122"/>
              </a:spcBef>
            </a:pPr>
            <a:r>
              <a:rPr spc="19" dirty="0"/>
              <a:t>&lt;encodingDesc&gt;</a:t>
            </a:r>
          </a:p>
        </p:txBody>
      </p:sp>
      <p:sp>
        <p:nvSpPr>
          <p:cNvPr id="7" name="object 7"/>
          <p:cNvSpPr/>
          <p:nvPr/>
        </p:nvSpPr>
        <p:spPr>
          <a:xfrm>
            <a:off x="710480" y="909642"/>
            <a:ext cx="2006798" cy="348258"/>
          </a:xfrm>
          <a:custGeom>
            <a:avLst/>
            <a:gdLst/>
            <a:ahLst/>
            <a:cxnLst/>
            <a:rect l="l" t="t" r="r" b="b"/>
            <a:pathLst>
              <a:path w="2140585" h="371475">
                <a:moveTo>
                  <a:pt x="2111796"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2111796" y="0"/>
                </a:lnTo>
                <a:lnTo>
                  <a:pt x="2124281" y="1783"/>
                </a:lnTo>
                <a:lnTo>
                  <a:pt x="2133200" y="7134"/>
                </a:lnTo>
                <a:lnTo>
                  <a:pt x="2138550" y="16052"/>
                </a:lnTo>
                <a:lnTo>
                  <a:pt x="2140334" y="28537"/>
                </a:lnTo>
                <a:lnTo>
                  <a:pt x="2140334" y="342453"/>
                </a:lnTo>
                <a:lnTo>
                  <a:pt x="2138550" y="354938"/>
                </a:lnTo>
                <a:lnTo>
                  <a:pt x="2133200" y="363856"/>
                </a:lnTo>
                <a:lnTo>
                  <a:pt x="2124281" y="369207"/>
                </a:lnTo>
                <a:lnTo>
                  <a:pt x="2111796" y="370991"/>
                </a:lnTo>
                <a:close/>
              </a:path>
            </a:pathLst>
          </a:custGeom>
          <a:solidFill>
            <a:srgbClr val="1B1F22">
              <a:alpha val="5097"/>
            </a:srgbClr>
          </a:solidFill>
        </p:spPr>
        <p:txBody>
          <a:bodyPr wrap="square" lIns="0" tIns="0" rIns="0" bIns="0" rtlCol="0"/>
          <a:lstStyle/>
          <a:p>
            <a:endParaRPr/>
          </a:p>
        </p:txBody>
      </p:sp>
      <p:sp>
        <p:nvSpPr>
          <p:cNvPr id="8" name="object 8"/>
          <p:cNvSpPr txBox="1"/>
          <p:nvPr/>
        </p:nvSpPr>
        <p:spPr>
          <a:xfrm>
            <a:off x="694114" y="838557"/>
            <a:ext cx="7744409" cy="5526744"/>
          </a:xfrm>
          <a:prstGeom prst="rect">
            <a:avLst/>
          </a:prstGeom>
        </p:spPr>
        <p:txBody>
          <a:bodyPr vert="horz" wrap="square" lIns="0" tIns="13691" rIns="0" bIns="0" rtlCol="0">
            <a:spAutoFit/>
          </a:bodyPr>
          <a:lstStyle/>
          <a:p>
            <a:pPr marL="11906" marR="4763" indent="79772" algn="just">
              <a:lnSpc>
                <a:spcPts val="3019"/>
              </a:lnSpc>
              <a:spcBef>
                <a:spcPts val="107"/>
              </a:spcBef>
            </a:pPr>
            <a:r>
              <a:rPr sz="1734" dirty="0">
                <a:solidFill>
                  <a:srgbClr val="23292D"/>
                </a:solidFill>
                <a:latin typeface="Courier New"/>
                <a:cs typeface="Courier New"/>
              </a:rPr>
              <a:t>&lt;encodingDesc&gt; </a:t>
            </a:r>
            <a:r>
              <a:rPr sz="2438" spc="-305" dirty="0">
                <a:solidFill>
                  <a:srgbClr val="0366D5"/>
                </a:solidFill>
                <a:latin typeface="Cambria"/>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documente la relation d'un texte  électronique avec sa ou ses sources. Il permet notamment de donner  des informations sur l'encodage.</a:t>
            </a:r>
            <a:endParaRPr sz="2438" dirty="0">
              <a:latin typeface="+mn-lt"/>
              <a:cs typeface="Comic Sans MS"/>
            </a:endParaRPr>
          </a:p>
          <a:p>
            <a:pPr algn="just">
              <a:spcBef>
                <a:spcPts val="14"/>
              </a:spcBef>
            </a:pPr>
            <a:endParaRPr sz="1641" dirty="0">
              <a:latin typeface="Comic Sans MS"/>
              <a:cs typeface="Comic Sans MS"/>
            </a:endParaRPr>
          </a:p>
          <a:p>
            <a:pPr marL="163116" algn="just">
              <a:lnSpc>
                <a:spcPts val="2025"/>
              </a:lnSpc>
            </a:pPr>
            <a:r>
              <a:rPr sz="1734" dirty="0">
                <a:solidFill>
                  <a:srgbClr val="000080"/>
                </a:solidFill>
                <a:latin typeface="Courier New"/>
                <a:cs typeface="Courier New"/>
              </a:rPr>
              <a:t>&lt;encodingDesc&gt;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&lt;projectDesc&gt;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Description</a:t>
            </a:r>
            <a:r>
              <a:rPr sz="1734" spc="-19" dirty="0">
                <a:solidFill>
                  <a:srgbClr val="23292D"/>
                </a:solidFill>
                <a:latin typeface="Courier New"/>
                <a:cs typeface="Courier New"/>
              </a:rPr>
              <a:t> </a:t>
            </a:r>
            <a:r>
              <a:rPr sz="1734" dirty="0">
                <a:solidFill>
                  <a:srgbClr val="23292D"/>
                </a:solidFill>
                <a:latin typeface="Courier New"/>
                <a:cs typeface="Courier New"/>
              </a:rPr>
              <a:t>du</a:t>
            </a:r>
            <a:r>
              <a:rPr sz="1734" spc="-14" dirty="0">
                <a:solidFill>
                  <a:srgbClr val="23292D"/>
                </a:solidFill>
                <a:latin typeface="Courier New"/>
                <a:cs typeface="Courier New"/>
              </a:rPr>
              <a:t> </a:t>
            </a:r>
            <a:r>
              <a:rPr sz="1734" spc="-5" dirty="0">
                <a:solidFill>
                  <a:srgbClr val="23292D"/>
                </a:solidFill>
                <a:latin typeface="Courier New"/>
                <a:cs typeface="Courier New"/>
              </a:rPr>
              <a:t>projet</a:t>
            </a:r>
            <a:r>
              <a:rPr sz="1734" spc="-5" dirty="0">
                <a:solidFill>
                  <a:srgbClr val="000080"/>
                </a:solidFill>
                <a:latin typeface="Courier New"/>
                <a:cs typeface="Courier New"/>
              </a:rPr>
              <a:t>&lt;/p&gt;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&lt;/projectDesc&gt;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&lt;editorialDecl&gt;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&lt;correction&gt;</a:t>
            </a:r>
            <a:endParaRPr sz="1734" dirty="0">
              <a:latin typeface="Courier New"/>
              <a:cs typeface="Courier New"/>
            </a:endParaRPr>
          </a:p>
          <a:p>
            <a:pPr marL="957263" algn="just">
              <a:lnSpc>
                <a:spcPts val="1964"/>
              </a:lnSpc>
            </a:pPr>
            <a:r>
              <a:rPr sz="1734" spc="-5" dirty="0">
                <a:solidFill>
                  <a:srgbClr val="000080"/>
                </a:solidFill>
                <a:latin typeface="Courier New"/>
                <a:cs typeface="Courier New"/>
              </a:rPr>
              <a:t>&lt;p&gt;</a:t>
            </a:r>
            <a:r>
              <a:rPr sz="1734" spc="-5" dirty="0">
                <a:solidFill>
                  <a:srgbClr val="23292D"/>
                </a:solidFill>
                <a:latin typeface="Courier New"/>
                <a:cs typeface="Courier New"/>
              </a:rPr>
              <a:t>Le</a:t>
            </a:r>
            <a:r>
              <a:rPr sz="1734" spc="-9" dirty="0">
                <a:solidFill>
                  <a:srgbClr val="23292D"/>
                </a:solidFill>
                <a:latin typeface="Courier New"/>
                <a:cs typeface="Courier New"/>
              </a:rPr>
              <a:t> </a:t>
            </a:r>
            <a:r>
              <a:rPr sz="1734" dirty="0">
                <a:solidFill>
                  <a:srgbClr val="23292D"/>
                </a:solidFill>
                <a:latin typeface="Courier New"/>
                <a:cs typeface="Courier New"/>
              </a:rPr>
              <a:t>texte</a:t>
            </a:r>
            <a:r>
              <a:rPr sz="1734" spc="-9" dirty="0">
                <a:solidFill>
                  <a:srgbClr val="23292D"/>
                </a:solidFill>
                <a:latin typeface="Courier New"/>
                <a:cs typeface="Courier New"/>
              </a:rPr>
              <a:t> </a:t>
            </a:r>
            <a:r>
              <a:rPr sz="1734" dirty="0">
                <a:solidFill>
                  <a:srgbClr val="23292D"/>
                </a:solidFill>
                <a:latin typeface="Courier New"/>
                <a:cs typeface="Courier New"/>
              </a:rPr>
              <a:t>a-t-il</a:t>
            </a:r>
            <a:r>
              <a:rPr sz="1734" spc="-9" dirty="0">
                <a:solidFill>
                  <a:srgbClr val="23292D"/>
                </a:solidFill>
                <a:latin typeface="Courier New"/>
                <a:cs typeface="Courier New"/>
              </a:rPr>
              <a:t> </a:t>
            </a:r>
            <a:r>
              <a:rPr sz="1734" dirty="0">
                <a:solidFill>
                  <a:srgbClr val="23292D"/>
                </a:solidFill>
                <a:latin typeface="Courier New"/>
                <a:cs typeface="Courier New"/>
              </a:rPr>
              <a:t>subit</a:t>
            </a:r>
            <a:r>
              <a:rPr sz="1734" spc="-5" dirty="0">
                <a:solidFill>
                  <a:srgbClr val="23292D"/>
                </a:solidFill>
                <a:latin typeface="Courier New"/>
                <a:cs typeface="Courier New"/>
              </a:rPr>
              <a:t> </a:t>
            </a:r>
            <a:r>
              <a:rPr sz="1734" dirty="0">
                <a:solidFill>
                  <a:srgbClr val="23292D"/>
                </a:solidFill>
                <a:latin typeface="Courier New"/>
                <a:cs typeface="Courier New"/>
              </a:rPr>
              <a:t>des</a:t>
            </a:r>
            <a:r>
              <a:rPr sz="1734" spc="-9" dirty="0">
                <a:solidFill>
                  <a:srgbClr val="23292D"/>
                </a:solidFill>
                <a:latin typeface="Courier New"/>
                <a:cs typeface="Courier New"/>
              </a:rPr>
              <a:t> </a:t>
            </a:r>
            <a:r>
              <a:rPr sz="1734" dirty="0">
                <a:solidFill>
                  <a:srgbClr val="23292D"/>
                </a:solidFill>
                <a:latin typeface="Courier New"/>
                <a:cs typeface="Courier New"/>
              </a:rPr>
              <a:t>corrections?</a:t>
            </a:r>
            <a:r>
              <a:rPr sz="1734" dirty="0">
                <a:solidFill>
                  <a:srgbClr val="000080"/>
                </a:solidFill>
                <a:latin typeface="Courier New"/>
                <a:cs typeface="Courier New"/>
              </a:rPr>
              <a:t>&lt;/p&gt;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&lt;/correction&gt;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&lt;hyphenation&gt;</a:t>
            </a:r>
            <a:endParaRPr sz="1734" dirty="0">
              <a:latin typeface="Courier New"/>
              <a:cs typeface="Courier New"/>
            </a:endParaRPr>
          </a:p>
          <a:p>
            <a:pPr marL="957263" algn="just">
              <a:lnSpc>
                <a:spcPts val="1964"/>
              </a:lnSpc>
            </a:pPr>
            <a:r>
              <a:rPr sz="1734" spc="-5" dirty="0">
                <a:solidFill>
                  <a:srgbClr val="000080"/>
                </a:solidFill>
                <a:latin typeface="Courier New"/>
                <a:cs typeface="Courier New"/>
              </a:rPr>
              <a:t>&lt;p&gt;</a:t>
            </a:r>
            <a:r>
              <a:rPr sz="1734" spc="-5" dirty="0">
                <a:solidFill>
                  <a:srgbClr val="23292D"/>
                </a:solidFill>
                <a:latin typeface="Courier New"/>
                <a:cs typeface="Courier New"/>
              </a:rPr>
              <a:t>Quid</a:t>
            </a:r>
            <a:r>
              <a:rPr sz="1734" dirty="0">
                <a:solidFill>
                  <a:srgbClr val="23292D"/>
                </a:solidFill>
                <a:latin typeface="Courier New"/>
                <a:cs typeface="Courier New"/>
              </a:rPr>
              <a:t> des césures/tirets</a:t>
            </a:r>
            <a:r>
              <a:rPr sz="1734" spc="5" dirty="0">
                <a:solidFill>
                  <a:srgbClr val="23292D"/>
                </a:solidFill>
                <a:latin typeface="Courier New"/>
                <a:cs typeface="Courier New"/>
              </a:rPr>
              <a:t> </a:t>
            </a:r>
            <a:r>
              <a:rPr sz="1734" dirty="0">
                <a:solidFill>
                  <a:srgbClr val="23292D"/>
                </a:solidFill>
                <a:latin typeface="Courier New"/>
                <a:cs typeface="Courier New"/>
              </a:rPr>
              <a:t>de fin de</a:t>
            </a:r>
            <a:r>
              <a:rPr sz="1734" spc="5" dirty="0">
                <a:solidFill>
                  <a:srgbClr val="23292D"/>
                </a:solidFill>
                <a:latin typeface="Courier New"/>
                <a:cs typeface="Courier New"/>
              </a:rPr>
              <a:t> </a:t>
            </a:r>
            <a:r>
              <a:rPr sz="1734" spc="-5" dirty="0">
                <a:solidFill>
                  <a:srgbClr val="23292D"/>
                </a:solidFill>
                <a:latin typeface="Courier New"/>
                <a:cs typeface="Courier New"/>
              </a:rPr>
              <a:t>ligne?</a:t>
            </a:r>
            <a:r>
              <a:rPr sz="1734" spc="-5" dirty="0">
                <a:solidFill>
                  <a:srgbClr val="000080"/>
                </a:solidFill>
                <a:latin typeface="Courier New"/>
                <a:cs typeface="Courier New"/>
              </a:rPr>
              <a:t>&lt;/p&gt;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&lt;/hyphenation&gt;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&lt;normalization&gt;</a:t>
            </a:r>
            <a:endParaRPr sz="1734" dirty="0">
              <a:latin typeface="Courier New"/>
              <a:cs typeface="Courier New"/>
            </a:endParaRPr>
          </a:p>
          <a:p>
            <a:pPr marL="957263" algn="just">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Normalisation</a:t>
            </a:r>
            <a:r>
              <a:rPr sz="1734" spc="-14" dirty="0">
                <a:solidFill>
                  <a:srgbClr val="23292D"/>
                </a:solidFill>
                <a:latin typeface="Courier New"/>
                <a:cs typeface="Courier New"/>
              </a:rPr>
              <a:t> </a:t>
            </a:r>
            <a:r>
              <a:rPr sz="1734" dirty="0">
                <a:solidFill>
                  <a:srgbClr val="23292D"/>
                </a:solidFill>
                <a:latin typeface="Courier New"/>
                <a:cs typeface="Courier New"/>
              </a:rPr>
              <a:t>graphique</a:t>
            </a:r>
            <a:r>
              <a:rPr sz="1734" spc="-9" dirty="0">
                <a:solidFill>
                  <a:srgbClr val="23292D"/>
                </a:solidFill>
                <a:latin typeface="Courier New"/>
                <a:cs typeface="Courier New"/>
              </a:rPr>
              <a:t> </a:t>
            </a:r>
            <a:r>
              <a:rPr sz="1734" dirty="0">
                <a:solidFill>
                  <a:srgbClr val="23292D"/>
                </a:solidFill>
                <a:latin typeface="Courier New"/>
                <a:cs typeface="Courier New"/>
              </a:rPr>
              <a:t>ou</a:t>
            </a:r>
            <a:r>
              <a:rPr sz="1734" spc="-9" dirty="0">
                <a:solidFill>
                  <a:srgbClr val="23292D"/>
                </a:solidFill>
                <a:latin typeface="Courier New"/>
                <a:cs typeface="Courier New"/>
              </a:rPr>
              <a:t> </a:t>
            </a:r>
            <a:r>
              <a:rPr sz="1734" spc="-5" dirty="0">
                <a:solidFill>
                  <a:srgbClr val="23292D"/>
                </a:solidFill>
                <a:latin typeface="Courier New"/>
                <a:cs typeface="Courier New"/>
              </a:rPr>
              <a:t>non?</a:t>
            </a:r>
            <a:r>
              <a:rPr sz="1734" spc="-5" dirty="0">
                <a:solidFill>
                  <a:srgbClr val="000080"/>
                </a:solidFill>
                <a:latin typeface="Courier New"/>
                <a:cs typeface="Courier New"/>
              </a:rPr>
              <a:t>&lt;/p&gt;</a:t>
            </a:r>
            <a:endParaRPr sz="1734" dirty="0">
              <a:latin typeface="Courier New"/>
              <a:cs typeface="Courier New"/>
            </a:endParaRPr>
          </a:p>
          <a:p>
            <a:pPr marL="692348" algn="just">
              <a:lnSpc>
                <a:spcPts val="1964"/>
              </a:lnSpc>
            </a:pPr>
            <a:r>
              <a:rPr sz="1734" dirty="0">
                <a:solidFill>
                  <a:srgbClr val="000080"/>
                </a:solidFill>
                <a:latin typeface="Courier New"/>
                <a:cs typeface="Courier New"/>
              </a:rPr>
              <a:t>&lt;/normalization&gt;</a:t>
            </a:r>
            <a:endParaRPr sz="1734" dirty="0">
              <a:latin typeface="Courier New"/>
              <a:cs typeface="Courier New"/>
            </a:endParaRPr>
          </a:p>
          <a:p>
            <a:pPr marL="428030" algn="just">
              <a:lnSpc>
                <a:spcPts val="1964"/>
              </a:lnSpc>
            </a:pPr>
            <a:r>
              <a:rPr sz="1734" dirty="0">
                <a:solidFill>
                  <a:srgbClr val="000080"/>
                </a:solidFill>
                <a:latin typeface="Courier New"/>
                <a:cs typeface="Courier New"/>
              </a:rPr>
              <a:t>&lt;/editorialDecl&gt;</a:t>
            </a:r>
            <a:endParaRPr sz="1734" dirty="0">
              <a:latin typeface="Courier New"/>
              <a:cs typeface="Courier New"/>
            </a:endParaRPr>
          </a:p>
          <a:p>
            <a:pPr marL="163116" algn="just">
              <a:lnSpc>
                <a:spcPts val="2025"/>
              </a:lnSpc>
            </a:pPr>
            <a:r>
              <a:rPr sz="1734" dirty="0">
                <a:solidFill>
                  <a:srgbClr val="000080"/>
                </a:solidFill>
                <a:latin typeface="Courier New"/>
                <a:cs typeface="Courier New"/>
              </a:rPr>
              <a:t>&lt;/encodingDesc&gt;</a:t>
            </a:r>
            <a:endParaRPr sz="1734" dirty="0">
              <a:latin typeface="Courier New"/>
              <a:cs typeface="Courier New"/>
            </a:endParaRPr>
          </a:p>
        </p:txBody>
      </p:sp>
    </p:spTree>
    <p:extLst>
      <p:ext uri="{BB962C8B-B14F-4D97-AF65-F5344CB8AC3E}">
        <p14:creationId xmlns:p14="http://schemas.microsoft.com/office/powerpoint/2010/main" val="4158564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2167089"/>
            <a:ext cx="7732514" cy="4298752"/>
            <a:chOff x="751495" y="2311561"/>
            <a:chExt cx="8248015" cy="4585335"/>
          </a:xfrm>
        </p:grpSpPr>
        <p:sp>
          <p:nvSpPr>
            <p:cNvPr id="3" name="object 3"/>
            <p:cNvSpPr/>
            <p:nvPr/>
          </p:nvSpPr>
          <p:spPr>
            <a:xfrm>
              <a:off x="756251" y="2316317"/>
              <a:ext cx="8238490" cy="4575810"/>
            </a:xfrm>
            <a:custGeom>
              <a:avLst/>
              <a:gdLst/>
              <a:ahLst/>
              <a:cxnLst/>
              <a:rect l="l" t="t" r="r" b="b"/>
              <a:pathLst>
                <a:path w="8238490" h="4575809">
                  <a:moveTo>
                    <a:pt x="8214128" y="4575559"/>
                  </a:moveTo>
                  <a:lnTo>
                    <a:pt x="23781" y="4575559"/>
                  </a:lnTo>
                  <a:lnTo>
                    <a:pt x="13377" y="4574072"/>
                  </a:lnTo>
                  <a:lnTo>
                    <a:pt x="5945" y="4569611"/>
                  </a:lnTo>
                  <a:lnTo>
                    <a:pt x="1486" y="4562179"/>
                  </a:lnTo>
                  <a:lnTo>
                    <a:pt x="0" y="4551777"/>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4551777"/>
                  </a:lnTo>
                  <a:lnTo>
                    <a:pt x="8236423" y="4562179"/>
                  </a:lnTo>
                  <a:lnTo>
                    <a:pt x="8231964" y="4569611"/>
                  </a:lnTo>
                  <a:lnTo>
                    <a:pt x="8224532" y="4574072"/>
                  </a:lnTo>
                  <a:lnTo>
                    <a:pt x="8214128" y="4575559"/>
                  </a:lnTo>
                  <a:close/>
                </a:path>
              </a:pathLst>
            </a:custGeom>
            <a:solidFill>
              <a:srgbClr val="F6F8F9"/>
            </a:solidFill>
          </p:spPr>
          <p:txBody>
            <a:bodyPr wrap="square" lIns="0" tIns="0" rIns="0" bIns="0" rtlCol="0"/>
            <a:lstStyle/>
            <a:p>
              <a:endParaRPr/>
            </a:p>
          </p:txBody>
        </p:sp>
        <p:sp>
          <p:nvSpPr>
            <p:cNvPr id="4" name="object 4"/>
            <p:cNvSpPr/>
            <p:nvPr/>
          </p:nvSpPr>
          <p:spPr>
            <a:xfrm>
              <a:off x="756251" y="2316317"/>
              <a:ext cx="8238490" cy="4575810"/>
            </a:xfrm>
            <a:custGeom>
              <a:avLst/>
              <a:gdLst/>
              <a:ahLst/>
              <a:cxnLst/>
              <a:rect l="l" t="t" r="r" b="b"/>
              <a:pathLst>
                <a:path w="8238490" h="4575809">
                  <a:moveTo>
                    <a:pt x="0" y="4551777"/>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4551777"/>
                  </a:lnTo>
                  <a:lnTo>
                    <a:pt x="8236423" y="4562179"/>
                  </a:lnTo>
                  <a:lnTo>
                    <a:pt x="8231964" y="4569611"/>
                  </a:lnTo>
                  <a:lnTo>
                    <a:pt x="8224532" y="4574072"/>
                  </a:lnTo>
                  <a:lnTo>
                    <a:pt x="8214128" y="4575559"/>
                  </a:lnTo>
                  <a:lnTo>
                    <a:pt x="23781" y="4575559"/>
                  </a:lnTo>
                  <a:lnTo>
                    <a:pt x="13377" y="4574072"/>
                  </a:lnTo>
                  <a:lnTo>
                    <a:pt x="5945" y="4569611"/>
                  </a:lnTo>
                  <a:lnTo>
                    <a:pt x="1486" y="4562179"/>
                  </a:lnTo>
                  <a:lnTo>
                    <a:pt x="0" y="4551777"/>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710480" y="148857"/>
            <a:ext cx="3904050" cy="609656"/>
          </a:xfrm>
          <a:custGeom>
            <a:avLst/>
            <a:gdLst/>
            <a:ahLst/>
            <a:cxnLst/>
            <a:rect l="l" t="t" r="r" b="b"/>
            <a:pathLst>
              <a:path w="2207260" h="390525">
                <a:moveTo>
                  <a:pt x="2178384" y="390016"/>
                </a:moveTo>
                <a:lnTo>
                  <a:pt x="28537" y="390016"/>
                </a:lnTo>
                <a:lnTo>
                  <a:pt x="16052" y="388232"/>
                </a:lnTo>
                <a:lnTo>
                  <a:pt x="7134" y="382882"/>
                </a:lnTo>
                <a:lnTo>
                  <a:pt x="1783" y="373963"/>
                </a:lnTo>
                <a:lnTo>
                  <a:pt x="0" y="361478"/>
                </a:lnTo>
                <a:lnTo>
                  <a:pt x="0" y="28537"/>
                </a:lnTo>
                <a:lnTo>
                  <a:pt x="1783" y="16052"/>
                </a:lnTo>
                <a:lnTo>
                  <a:pt x="7134" y="7134"/>
                </a:lnTo>
                <a:lnTo>
                  <a:pt x="16052" y="1783"/>
                </a:lnTo>
                <a:lnTo>
                  <a:pt x="28537" y="0"/>
                </a:lnTo>
                <a:lnTo>
                  <a:pt x="2178384" y="0"/>
                </a:lnTo>
                <a:lnTo>
                  <a:pt x="2190870" y="1783"/>
                </a:lnTo>
                <a:lnTo>
                  <a:pt x="2199788" y="7134"/>
                </a:lnTo>
                <a:lnTo>
                  <a:pt x="2205139" y="16052"/>
                </a:lnTo>
                <a:lnTo>
                  <a:pt x="2206922" y="28537"/>
                </a:lnTo>
                <a:lnTo>
                  <a:pt x="2206922" y="361478"/>
                </a:lnTo>
                <a:lnTo>
                  <a:pt x="2205139" y="373963"/>
                </a:lnTo>
                <a:lnTo>
                  <a:pt x="2199788" y="382882"/>
                </a:lnTo>
                <a:lnTo>
                  <a:pt x="2190870" y="388232"/>
                </a:lnTo>
                <a:lnTo>
                  <a:pt x="2178384" y="390016"/>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1126274" y="35365"/>
            <a:ext cx="3359980" cy="692738"/>
          </a:xfrm>
          <a:prstGeom prst="rect">
            <a:avLst/>
          </a:prstGeom>
        </p:spPr>
        <p:txBody>
          <a:bodyPr vert="horz" wrap="square" lIns="0" tIns="15478" rIns="0" bIns="0" numCol="1" rtlCol="0" anchor="ctr" anchorCtr="0" compatLnSpc="1">
            <a:prstTxWarp prst="textNoShape">
              <a:avLst/>
            </a:prstTxWarp>
            <a:spAutoFit/>
          </a:bodyPr>
          <a:lstStyle/>
          <a:p>
            <a:pPr marL="11906">
              <a:lnSpc>
                <a:spcPct val="100000"/>
              </a:lnSpc>
              <a:spcBef>
                <a:spcPts val="122"/>
              </a:spcBef>
            </a:pPr>
            <a:r>
              <a:rPr spc="19" dirty="0"/>
              <a:t>&lt;profileDesc&gt;</a:t>
            </a:r>
          </a:p>
        </p:txBody>
      </p:sp>
      <p:sp>
        <p:nvSpPr>
          <p:cNvPr id="7" name="object 7"/>
          <p:cNvSpPr/>
          <p:nvPr/>
        </p:nvSpPr>
        <p:spPr>
          <a:xfrm>
            <a:off x="710480" y="909642"/>
            <a:ext cx="1872853" cy="348258"/>
          </a:xfrm>
          <a:custGeom>
            <a:avLst/>
            <a:gdLst/>
            <a:ahLst/>
            <a:cxnLst/>
            <a:rect l="l" t="t" r="r" b="b"/>
            <a:pathLst>
              <a:path w="1997710" h="371475">
                <a:moveTo>
                  <a:pt x="1969107"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969107" y="0"/>
                </a:lnTo>
                <a:lnTo>
                  <a:pt x="1981592" y="1783"/>
                </a:lnTo>
                <a:lnTo>
                  <a:pt x="1990511" y="7134"/>
                </a:lnTo>
                <a:lnTo>
                  <a:pt x="1995861" y="16052"/>
                </a:lnTo>
                <a:lnTo>
                  <a:pt x="1997645" y="28537"/>
                </a:lnTo>
                <a:lnTo>
                  <a:pt x="1997645" y="342453"/>
                </a:lnTo>
                <a:lnTo>
                  <a:pt x="1995861" y="354938"/>
                </a:lnTo>
                <a:lnTo>
                  <a:pt x="1990511" y="363856"/>
                </a:lnTo>
                <a:lnTo>
                  <a:pt x="1981592" y="369207"/>
                </a:lnTo>
                <a:lnTo>
                  <a:pt x="1969107" y="370991"/>
                </a:lnTo>
                <a:close/>
              </a:path>
            </a:pathLst>
          </a:custGeom>
          <a:solidFill>
            <a:srgbClr val="1B1F22">
              <a:alpha val="5097"/>
            </a:srgbClr>
          </a:solidFill>
        </p:spPr>
        <p:txBody>
          <a:bodyPr wrap="square" lIns="0" tIns="0" rIns="0" bIns="0" rtlCol="0"/>
          <a:lstStyle/>
          <a:p>
            <a:endParaRPr/>
          </a:p>
        </p:txBody>
      </p:sp>
      <p:sp>
        <p:nvSpPr>
          <p:cNvPr id="8" name="object 8"/>
          <p:cNvSpPr txBox="1"/>
          <p:nvPr/>
        </p:nvSpPr>
        <p:spPr>
          <a:xfrm>
            <a:off x="694114" y="838558"/>
            <a:ext cx="8449886" cy="5526744"/>
          </a:xfrm>
          <a:prstGeom prst="rect">
            <a:avLst/>
          </a:prstGeom>
        </p:spPr>
        <p:txBody>
          <a:bodyPr vert="horz" wrap="square" lIns="0" tIns="13691" rIns="0" bIns="0" rtlCol="0">
            <a:spAutoFit/>
          </a:bodyPr>
          <a:lstStyle/>
          <a:p>
            <a:pPr marL="11906" marR="4763" indent="79772" algn="just">
              <a:lnSpc>
                <a:spcPts val="3019"/>
              </a:lnSpc>
              <a:spcBef>
                <a:spcPts val="107"/>
              </a:spcBef>
            </a:pPr>
            <a:r>
              <a:rPr sz="1734" dirty="0">
                <a:solidFill>
                  <a:srgbClr val="23292D"/>
                </a:solidFill>
                <a:latin typeface="Courier New"/>
                <a:cs typeface="Courier New"/>
              </a:rPr>
              <a:t>&lt;profileDesc&gt;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fournit une description détaillée des aspects  non bibliographiques du texte: création, langues utilisées, mots</a:t>
            </a:r>
            <a:r>
              <a:rPr sz="2438" dirty="0">
                <a:solidFill>
                  <a:srgbClr val="23292D"/>
                </a:solidFill>
                <a:latin typeface="+mn-lt"/>
                <a:cs typeface="Cambria"/>
              </a:rPr>
              <a:t>‑</a:t>
            </a:r>
            <a:r>
              <a:rPr sz="2438" dirty="0">
                <a:solidFill>
                  <a:srgbClr val="23292D"/>
                </a:solidFill>
                <a:latin typeface="+mn-lt"/>
                <a:cs typeface="Comic Sans MS"/>
              </a:rPr>
              <a:t>clefs,  noms des personnes ou de lieux mentionnés…</a:t>
            </a:r>
            <a:endParaRPr sz="2438" dirty="0">
              <a:latin typeface="+mn-lt"/>
              <a:cs typeface="Comic Sans MS"/>
            </a:endParaRPr>
          </a:p>
          <a:p>
            <a:pPr>
              <a:spcBef>
                <a:spcPts val="14"/>
              </a:spcBef>
            </a:pPr>
            <a:endParaRPr sz="1641" dirty="0">
              <a:latin typeface="Comic Sans MS"/>
              <a:cs typeface="Comic Sans MS"/>
            </a:endParaRPr>
          </a:p>
          <a:p>
            <a:pPr marL="163116">
              <a:lnSpc>
                <a:spcPts val="2025"/>
              </a:lnSpc>
            </a:pPr>
            <a:r>
              <a:rPr sz="1734" dirty="0">
                <a:solidFill>
                  <a:srgbClr val="000080"/>
                </a:solidFill>
                <a:latin typeface="Courier New"/>
                <a:cs typeface="Courier New"/>
              </a:rPr>
              <a:t>&lt;profileDesc&gt;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&lt;creation&gt;</a:t>
            </a:r>
            <a:endParaRPr sz="1734" dirty="0">
              <a:latin typeface="Courier New"/>
              <a:cs typeface="Courier New"/>
            </a:endParaRPr>
          </a:p>
          <a:p>
            <a:pPr marL="692348">
              <a:lnSpc>
                <a:spcPts val="1964"/>
              </a:lnSpc>
            </a:pPr>
            <a:r>
              <a:rPr sz="1734" dirty="0">
                <a:solidFill>
                  <a:srgbClr val="000080"/>
                </a:solidFill>
                <a:latin typeface="Courier New"/>
                <a:cs typeface="Courier New"/>
              </a:rPr>
              <a:t>&lt;date</a:t>
            </a:r>
            <a:r>
              <a:rPr sz="1734" spc="-33" dirty="0">
                <a:solidFill>
                  <a:srgbClr val="000080"/>
                </a:solidFill>
                <a:latin typeface="Courier New"/>
                <a:cs typeface="Courier New"/>
              </a:rPr>
              <a:t> </a:t>
            </a:r>
            <a:r>
              <a:rPr sz="1734" dirty="0">
                <a:solidFill>
                  <a:srgbClr val="008080"/>
                </a:solidFill>
                <a:latin typeface="Courier New"/>
                <a:cs typeface="Courier New"/>
              </a:rPr>
              <a:t>type</a:t>
            </a:r>
            <a:r>
              <a:rPr sz="1734" dirty="0">
                <a:solidFill>
                  <a:srgbClr val="000080"/>
                </a:solidFill>
                <a:latin typeface="Courier New"/>
                <a:cs typeface="Courier New"/>
              </a:rPr>
              <a:t>=</a:t>
            </a:r>
            <a:r>
              <a:rPr sz="1734" dirty="0">
                <a:solidFill>
                  <a:srgbClr val="DD1144"/>
                </a:solidFill>
                <a:latin typeface="Courier New"/>
                <a:cs typeface="Courier New"/>
              </a:rPr>
              <a:t>"type"</a:t>
            </a:r>
            <a:r>
              <a:rPr sz="1734" spc="-33" dirty="0">
                <a:solidFill>
                  <a:srgbClr val="DD1144"/>
                </a:solidFill>
                <a:latin typeface="Courier New"/>
                <a:cs typeface="Courier New"/>
              </a:rPr>
              <a:t> </a:t>
            </a:r>
            <a:r>
              <a:rPr sz="1734" dirty="0">
                <a:solidFill>
                  <a:srgbClr val="008080"/>
                </a:solidFill>
                <a:latin typeface="Courier New"/>
                <a:cs typeface="Courier New"/>
              </a:rPr>
              <a:t>when</a:t>
            </a:r>
            <a:r>
              <a:rPr sz="1734" dirty="0">
                <a:solidFill>
                  <a:srgbClr val="000080"/>
                </a:solidFill>
                <a:latin typeface="Courier New"/>
                <a:cs typeface="Courier New"/>
              </a:rPr>
              <a:t>=</a:t>
            </a:r>
            <a:r>
              <a:rPr sz="1734" dirty="0">
                <a:solidFill>
                  <a:srgbClr val="DD1144"/>
                </a:solidFill>
                <a:latin typeface="Courier New"/>
                <a:cs typeface="Courier New"/>
              </a:rPr>
              <a:t>"YYYY-MM-DD"</a:t>
            </a:r>
            <a:r>
              <a:rPr sz="1734" dirty="0">
                <a:solidFill>
                  <a:srgbClr val="000080"/>
                </a:solidFill>
                <a:latin typeface="Courier New"/>
                <a:cs typeface="Courier New"/>
              </a:rPr>
              <a:t>/&gt;</a:t>
            </a:r>
            <a:endParaRPr sz="1734" dirty="0">
              <a:latin typeface="Courier New"/>
              <a:cs typeface="Courier New"/>
            </a:endParaRPr>
          </a:p>
          <a:p>
            <a:pPr marL="428030">
              <a:lnSpc>
                <a:spcPts val="1964"/>
              </a:lnSpc>
            </a:pPr>
            <a:r>
              <a:rPr sz="1734" dirty="0">
                <a:solidFill>
                  <a:srgbClr val="000080"/>
                </a:solidFill>
                <a:latin typeface="Courier New"/>
                <a:cs typeface="Courier New"/>
              </a:rPr>
              <a:t>&lt;/creation&gt;</a:t>
            </a:r>
            <a:endParaRPr sz="1734" dirty="0">
              <a:latin typeface="Courier New"/>
              <a:cs typeface="Courier New"/>
            </a:endParaRPr>
          </a:p>
          <a:p>
            <a:pPr marL="428030">
              <a:lnSpc>
                <a:spcPts val="1964"/>
              </a:lnSpc>
            </a:pPr>
            <a:r>
              <a:rPr sz="1734" dirty="0">
                <a:solidFill>
                  <a:srgbClr val="000080"/>
                </a:solidFill>
                <a:latin typeface="Courier New"/>
                <a:cs typeface="Courier New"/>
              </a:rPr>
              <a:t>&lt;textClass&gt;</a:t>
            </a:r>
            <a:endParaRPr sz="1734" dirty="0">
              <a:latin typeface="Courier New"/>
              <a:cs typeface="Courier New"/>
            </a:endParaRPr>
          </a:p>
          <a:p>
            <a:pPr marL="692348">
              <a:lnSpc>
                <a:spcPts val="1964"/>
              </a:lnSpc>
              <a:tabLst>
                <a:tab pos="2015728" algn="l"/>
              </a:tabLst>
            </a:pPr>
            <a:r>
              <a:rPr sz="1734" dirty="0">
                <a:solidFill>
                  <a:srgbClr val="000080"/>
                </a:solidFill>
                <a:latin typeface="Courier New"/>
                <a:cs typeface="Courier New"/>
              </a:rPr>
              <a:t>&lt;keywords	</a:t>
            </a:r>
            <a:r>
              <a:rPr sz="1734" dirty="0">
                <a:solidFill>
                  <a:srgbClr val="008080"/>
                </a:solidFill>
                <a:latin typeface="Courier New"/>
                <a:cs typeface="Courier New"/>
              </a:rPr>
              <a:t>scheme</a:t>
            </a:r>
            <a:r>
              <a:rPr sz="1734" dirty="0">
                <a:solidFill>
                  <a:srgbClr val="000080"/>
                </a:solidFill>
                <a:latin typeface="Courier New"/>
                <a:cs typeface="Courier New"/>
              </a:rPr>
              <a:t>=</a:t>
            </a:r>
            <a:r>
              <a:rPr sz="1734" dirty="0">
                <a:solidFill>
                  <a:srgbClr val="DD1144"/>
                </a:solidFill>
                <a:latin typeface="Courier New"/>
                <a:cs typeface="Courier New"/>
              </a:rPr>
              <a:t>"Nom_du_référentiel"</a:t>
            </a:r>
            <a:r>
              <a:rPr sz="1734" dirty="0">
                <a:solidFill>
                  <a:srgbClr val="000080"/>
                </a:solidFill>
                <a:latin typeface="Courier New"/>
                <a:cs typeface="Courier New"/>
              </a:rPr>
              <a:t>&gt;</a:t>
            </a:r>
            <a:endParaRPr sz="1734" dirty="0">
              <a:latin typeface="Courier New"/>
              <a:cs typeface="Courier New"/>
            </a:endParaRPr>
          </a:p>
          <a:p>
            <a:pPr marL="957263">
              <a:lnSpc>
                <a:spcPts val="1964"/>
              </a:lnSpc>
            </a:pPr>
            <a:r>
              <a:rPr sz="1734" spc="-5" dirty="0">
                <a:solidFill>
                  <a:srgbClr val="000080"/>
                </a:solidFill>
                <a:latin typeface="Courier New"/>
                <a:cs typeface="Courier New"/>
              </a:rPr>
              <a:t>&lt;list&gt;</a:t>
            </a:r>
            <a:endParaRPr sz="1734" dirty="0">
              <a:latin typeface="Courier New"/>
              <a:cs typeface="Courier New"/>
            </a:endParaRPr>
          </a:p>
          <a:p>
            <a:pPr marL="1222177">
              <a:lnSpc>
                <a:spcPts val="1964"/>
              </a:lnSpc>
            </a:pPr>
            <a:r>
              <a:rPr sz="1734" spc="-5" dirty="0">
                <a:solidFill>
                  <a:srgbClr val="000080"/>
                </a:solidFill>
                <a:latin typeface="Courier New"/>
                <a:cs typeface="Courier New"/>
              </a:rPr>
              <a:t>&lt;item&gt;</a:t>
            </a:r>
            <a:r>
              <a:rPr sz="1734" spc="-5" dirty="0">
                <a:solidFill>
                  <a:srgbClr val="23292D"/>
                </a:solidFill>
                <a:latin typeface="Courier New"/>
                <a:cs typeface="Courier New"/>
              </a:rPr>
              <a:t>Un</a:t>
            </a:r>
            <a:r>
              <a:rPr sz="1734" spc="-23" dirty="0">
                <a:solidFill>
                  <a:srgbClr val="23292D"/>
                </a:solidFill>
                <a:latin typeface="Courier New"/>
                <a:cs typeface="Courier New"/>
              </a:rPr>
              <a:t> </a:t>
            </a:r>
            <a:r>
              <a:rPr sz="1734" dirty="0">
                <a:solidFill>
                  <a:srgbClr val="23292D"/>
                </a:solidFill>
                <a:latin typeface="Courier New"/>
                <a:cs typeface="Courier New"/>
              </a:rPr>
              <a:t>mot</a:t>
            </a:r>
            <a:r>
              <a:rPr sz="1734" spc="-23" dirty="0">
                <a:solidFill>
                  <a:srgbClr val="23292D"/>
                </a:solidFill>
                <a:latin typeface="Courier New"/>
                <a:cs typeface="Courier New"/>
              </a:rPr>
              <a:t> </a:t>
            </a:r>
            <a:r>
              <a:rPr sz="1734" dirty="0">
                <a:solidFill>
                  <a:srgbClr val="23292D"/>
                </a:solidFill>
                <a:latin typeface="Courier New"/>
                <a:cs typeface="Courier New"/>
              </a:rPr>
              <a:t>clef</a:t>
            </a:r>
            <a:r>
              <a:rPr sz="1734" dirty="0">
                <a:solidFill>
                  <a:srgbClr val="000080"/>
                </a:solidFill>
                <a:latin typeface="Courier New"/>
                <a:cs typeface="Courier New"/>
              </a:rPr>
              <a:t>&lt;/item&gt;</a:t>
            </a:r>
            <a:endParaRPr sz="1734" dirty="0">
              <a:latin typeface="Courier New"/>
              <a:cs typeface="Courier New"/>
            </a:endParaRPr>
          </a:p>
          <a:p>
            <a:pPr marL="1222177">
              <a:lnSpc>
                <a:spcPts val="1964"/>
              </a:lnSpc>
            </a:pPr>
            <a:r>
              <a:rPr sz="1734" spc="-5" dirty="0">
                <a:solidFill>
                  <a:srgbClr val="000080"/>
                </a:solidFill>
                <a:latin typeface="Courier New"/>
                <a:cs typeface="Courier New"/>
              </a:rPr>
              <a:t>&lt;item&gt;</a:t>
            </a:r>
            <a:r>
              <a:rPr sz="1734" spc="-5" dirty="0">
                <a:solidFill>
                  <a:srgbClr val="23292D"/>
                </a:solidFill>
                <a:latin typeface="Courier New"/>
                <a:cs typeface="Courier New"/>
              </a:rPr>
              <a:t>Un</a:t>
            </a:r>
            <a:r>
              <a:rPr sz="1734" spc="-38" dirty="0">
                <a:solidFill>
                  <a:srgbClr val="23292D"/>
                </a:solidFill>
                <a:latin typeface="Courier New"/>
                <a:cs typeface="Courier New"/>
              </a:rPr>
              <a:t> </a:t>
            </a:r>
            <a:r>
              <a:rPr sz="1734" dirty="0">
                <a:solidFill>
                  <a:srgbClr val="23292D"/>
                </a:solidFill>
                <a:latin typeface="Courier New"/>
                <a:cs typeface="Courier New"/>
              </a:rPr>
              <a:t>autre</a:t>
            </a:r>
            <a:r>
              <a:rPr sz="1734" dirty="0">
                <a:solidFill>
                  <a:srgbClr val="000080"/>
                </a:solidFill>
                <a:latin typeface="Courier New"/>
                <a:cs typeface="Courier New"/>
              </a:rPr>
              <a:t>&lt;/item&gt;</a:t>
            </a:r>
            <a:endParaRPr sz="1734" dirty="0">
              <a:latin typeface="Courier New"/>
              <a:cs typeface="Courier New"/>
            </a:endParaRPr>
          </a:p>
          <a:p>
            <a:pPr marR="4735116" algn="ctr">
              <a:lnSpc>
                <a:spcPts val="1964"/>
              </a:lnSpc>
            </a:pPr>
            <a:r>
              <a:rPr sz="1734" dirty="0">
                <a:solidFill>
                  <a:srgbClr val="000080"/>
                </a:solidFill>
                <a:latin typeface="Courier New"/>
                <a:cs typeface="Courier New"/>
              </a:rPr>
              <a:t>&lt;/list&gt;</a:t>
            </a:r>
            <a:endParaRPr sz="1734" dirty="0">
              <a:latin typeface="Courier New"/>
              <a:cs typeface="Courier New"/>
            </a:endParaRPr>
          </a:p>
          <a:p>
            <a:pPr marR="4735116" algn="ctr">
              <a:lnSpc>
                <a:spcPts val="1964"/>
              </a:lnSpc>
            </a:pPr>
            <a:r>
              <a:rPr sz="1734" dirty="0">
                <a:solidFill>
                  <a:srgbClr val="000080"/>
                </a:solidFill>
                <a:latin typeface="Courier New"/>
                <a:cs typeface="Courier New"/>
              </a:rPr>
              <a:t>&lt;/keywords&gt;</a:t>
            </a:r>
            <a:endParaRPr sz="1734" dirty="0">
              <a:latin typeface="Courier New"/>
              <a:cs typeface="Courier New"/>
            </a:endParaRPr>
          </a:p>
          <a:p>
            <a:pPr marR="4205288" algn="ctr">
              <a:lnSpc>
                <a:spcPts val="1964"/>
              </a:lnSpc>
            </a:pPr>
            <a:r>
              <a:rPr sz="1734" dirty="0">
                <a:solidFill>
                  <a:srgbClr val="000080"/>
                </a:solidFill>
                <a:latin typeface="Courier New"/>
                <a:cs typeface="Courier New"/>
              </a:rPr>
              <a:t>&lt;languageUsage&gt;</a:t>
            </a:r>
            <a:endParaRPr sz="1734" dirty="0">
              <a:latin typeface="Courier New"/>
              <a:cs typeface="Courier New"/>
            </a:endParaRPr>
          </a:p>
          <a:p>
            <a:pPr marL="152995" algn="ctr">
              <a:lnSpc>
                <a:spcPts val="1964"/>
              </a:lnSpc>
              <a:tabLst>
                <a:tab pos="1476375" algn="l"/>
              </a:tabLst>
            </a:pPr>
            <a:r>
              <a:rPr sz="1734" dirty="0">
                <a:solidFill>
                  <a:srgbClr val="000080"/>
                </a:solidFill>
                <a:latin typeface="Courier New"/>
                <a:cs typeface="Courier New"/>
              </a:rPr>
              <a:t>&lt;language	</a:t>
            </a:r>
            <a:r>
              <a:rPr sz="1734" dirty="0">
                <a:solidFill>
                  <a:srgbClr val="008080"/>
                </a:solidFill>
                <a:latin typeface="Courier New"/>
                <a:cs typeface="Courier New"/>
              </a:rPr>
              <a:t>ident</a:t>
            </a:r>
            <a:r>
              <a:rPr sz="1734" dirty="0">
                <a:solidFill>
                  <a:srgbClr val="000080"/>
                </a:solidFill>
                <a:latin typeface="Courier New"/>
                <a:cs typeface="Courier New"/>
              </a:rPr>
              <a:t>=</a:t>
            </a:r>
            <a:r>
              <a:rPr sz="1734" dirty="0">
                <a:solidFill>
                  <a:srgbClr val="DD1144"/>
                </a:solidFill>
                <a:latin typeface="Courier New"/>
                <a:cs typeface="Courier New"/>
              </a:rPr>
              <a:t>"code_ISO"</a:t>
            </a:r>
            <a:r>
              <a:rPr sz="1734" dirty="0">
                <a:solidFill>
                  <a:srgbClr val="000080"/>
                </a:solidFill>
                <a:latin typeface="Courier New"/>
                <a:cs typeface="Courier New"/>
              </a:rPr>
              <a:t>&gt;</a:t>
            </a:r>
            <a:r>
              <a:rPr sz="1734" dirty="0">
                <a:solidFill>
                  <a:srgbClr val="23292D"/>
                </a:solidFill>
                <a:latin typeface="Courier New"/>
                <a:cs typeface="Courier New"/>
              </a:rPr>
              <a:t>Langue</a:t>
            </a:r>
            <a:r>
              <a:rPr sz="1734" dirty="0">
                <a:solidFill>
                  <a:srgbClr val="000080"/>
                </a:solidFill>
                <a:latin typeface="Courier New"/>
                <a:cs typeface="Courier New"/>
              </a:rPr>
              <a:t>&lt;/language&gt;</a:t>
            </a:r>
            <a:endParaRPr sz="1734" dirty="0">
              <a:latin typeface="Courier New"/>
              <a:cs typeface="Courier New"/>
            </a:endParaRPr>
          </a:p>
          <a:p>
            <a:pPr marR="4073128" algn="ctr">
              <a:lnSpc>
                <a:spcPts val="1964"/>
              </a:lnSpc>
            </a:pPr>
            <a:r>
              <a:rPr sz="1734" dirty="0">
                <a:solidFill>
                  <a:srgbClr val="000080"/>
                </a:solidFill>
                <a:latin typeface="Courier New"/>
                <a:cs typeface="Courier New"/>
              </a:rPr>
              <a:t>&lt;/languageUsage&gt;</a:t>
            </a:r>
            <a:endParaRPr sz="1734" dirty="0">
              <a:latin typeface="Courier New"/>
              <a:cs typeface="Courier New"/>
            </a:endParaRPr>
          </a:p>
          <a:p>
            <a:pPr marR="5560219" algn="r">
              <a:lnSpc>
                <a:spcPts val="1964"/>
              </a:lnSpc>
            </a:pPr>
            <a:r>
              <a:rPr sz="1734" dirty="0">
                <a:solidFill>
                  <a:srgbClr val="000080"/>
                </a:solidFill>
                <a:latin typeface="Courier New"/>
                <a:cs typeface="Courier New"/>
              </a:rPr>
              <a:t>&lt;/textClass&gt;</a:t>
            </a:r>
            <a:endParaRPr sz="1734" dirty="0">
              <a:latin typeface="Courier New"/>
              <a:cs typeface="Courier New"/>
            </a:endParaRPr>
          </a:p>
          <a:p>
            <a:pPr marR="5560219" algn="r">
              <a:lnSpc>
                <a:spcPts val="2025"/>
              </a:lnSpc>
            </a:pPr>
            <a:r>
              <a:rPr sz="1734" dirty="0">
                <a:solidFill>
                  <a:srgbClr val="000080"/>
                </a:solidFill>
                <a:latin typeface="Courier New"/>
                <a:cs typeface="Courier New"/>
              </a:rPr>
              <a:t>&lt;/profileDesc&gt;</a:t>
            </a:r>
            <a:endParaRPr sz="1734" dirty="0">
              <a:latin typeface="Courier New"/>
              <a:cs typeface="Courier New"/>
            </a:endParaRPr>
          </a:p>
        </p:txBody>
      </p:sp>
    </p:spTree>
    <p:extLst>
      <p:ext uri="{BB962C8B-B14F-4D97-AF65-F5344CB8AC3E}">
        <p14:creationId xmlns:p14="http://schemas.microsoft.com/office/powerpoint/2010/main" val="748632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3228338"/>
            <a:ext cx="7732514" cy="1802011"/>
            <a:chOff x="751495" y="3443560"/>
            <a:chExt cx="8248015" cy="1922145"/>
          </a:xfrm>
        </p:grpSpPr>
        <p:sp>
          <p:nvSpPr>
            <p:cNvPr id="3" name="object 3"/>
            <p:cNvSpPr/>
            <p:nvPr/>
          </p:nvSpPr>
          <p:spPr>
            <a:xfrm>
              <a:off x="756251" y="3448316"/>
              <a:ext cx="8238490" cy="1912620"/>
            </a:xfrm>
            <a:custGeom>
              <a:avLst/>
              <a:gdLst/>
              <a:ahLst/>
              <a:cxnLst/>
              <a:rect l="l" t="t" r="r" b="b"/>
              <a:pathLst>
                <a:path w="8238490" h="1912620">
                  <a:moveTo>
                    <a:pt x="8214128" y="1912032"/>
                  </a:moveTo>
                  <a:lnTo>
                    <a:pt x="23781" y="1912032"/>
                  </a:lnTo>
                  <a:lnTo>
                    <a:pt x="13377" y="1910544"/>
                  </a:lnTo>
                  <a:lnTo>
                    <a:pt x="5945" y="1906084"/>
                  </a:lnTo>
                  <a:lnTo>
                    <a:pt x="1486" y="1898652"/>
                  </a:lnTo>
                  <a:lnTo>
                    <a:pt x="0" y="1888250"/>
                  </a:ln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1888250"/>
                  </a:lnTo>
                  <a:lnTo>
                    <a:pt x="8236423" y="1898652"/>
                  </a:lnTo>
                  <a:lnTo>
                    <a:pt x="8231964" y="1906084"/>
                  </a:lnTo>
                  <a:lnTo>
                    <a:pt x="8224532" y="1910544"/>
                  </a:lnTo>
                  <a:lnTo>
                    <a:pt x="8214128" y="1912032"/>
                  </a:lnTo>
                  <a:close/>
                </a:path>
              </a:pathLst>
            </a:custGeom>
            <a:solidFill>
              <a:srgbClr val="F6F8F9"/>
            </a:solidFill>
          </p:spPr>
          <p:txBody>
            <a:bodyPr wrap="square" lIns="0" tIns="0" rIns="0" bIns="0" rtlCol="0"/>
            <a:lstStyle/>
            <a:p>
              <a:endParaRPr/>
            </a:p>
          </p:txBody>
        </p:sp>
        <p:sp>
          <p:nvSpPr>
            <p:cNvPr id="4" name="object 4"/>
            <p:cNvSpPr/>
            <p:nvPr/>
          </p:nvSpPr>
          <p:spPr>
            <a:xfrm>
              <a:off x="756251" y="3448316"/>
              <a:ext cx="8238490" cy="1912620"/>
            </a:xfrm>
            <a:custGeom>
              <a:avLst/>
              <a:gdLst/>
              <a:ahLst/>
              <a:cxnLst/>
              <a:rect l="l" t="t" r="r" b="b"/>
              <a:pathLst>
                <a:path w="8238490" h="1912620">
                  <a:moveTo>
                    <a:pt x="0" y="1888250"/>
                  </a:moveTo>
                  <a:lnTo>
                    <a:pt x="0" y="23781"/>
                  </a:lnTo>
                  <a:lnTo>
                    <a:pt x="1486" y="13379"/>
                  </a:lnTo>
                  <a:lnTo>
                    <a:pt x="5945" y="5947"/>
                  </a:lnTo>
                  <a:lnTo>
                    <a:pt x="13377" y="1487"/>
                  </a:lnTo>
                  <a:lnTo>
                    <a:pt x="23781" y="0"/>
                  </a:lnTo>
                  <a:lnTo>
                    <a:pt x="8214128" y="0"/>
                  </a:lnTo>
                  <a:lnTo>
                    <a:pt x="8224532" y="1487"/>
                  </a:lnTo>
                  <a:lnTo>
                    <a:pt x="8231964" y="5947"/>
                  </a:lnTo>
                  <a:lnTo>
                    <a:pt x="8236423" y="13379"/>
                  </a:lnTo>
                  <a:lnTo>
                    <a:pt x="8237909" y="23781"/>
                  </a:lnTo>
                  <a:lnTo>
                    <a:pt x="8237909" y="1888250"/>
                  </a:lnTo>
                  <a:lnTo>
                    <a:pt x="8236423" y="1898652"/>
                  </a:lnTo>
                  <a:lnTo>
                    <a:pt x="8231964" y="1906084"/>
                  </a:lnTo>
                  <a:lnTo>
                    <a:pt x="8224532" y="1910544"/>
                  </a:lnTo>
                  <a:lnTo>
                    <a:pt x="8214128" y="1912032"/>
                  </a:lnTo>
                  <a:lnTo>
                    <a:pt x="23781" y="1912032"/>
                  </a:lnTo>
                  <a:lnTo>
                    <a:pt x="13377" y="1910544"/>
                  </a:lnTo>
                  <a:lnTo>
                    <a:pt x="5945" y="1906084"/>
                  </a:lnTo>
                  <a:lnTo>
                    <a:pt x="1486" y="1898652"/>
                  </a:lnTo>
                  <a:lnTo>
                    <a:pt x="0" y="1888250"/>
                  </a:lnTo>
                  <a:close/>
                </a:path>
              </a:pathLst>
            </a:custGeom>
            <a:ln w="9512">
              <a:solidFill>
                <a:srgbClr val="999999"/>
              </a:solidFill>
            </a:ln>
          </p:spPr>
          <p:txBody>
            <a:bodyPr wrap="square" lIns="0" tIns="0" rIns="0" bIns="0" rtlCol="0"/>
            <a:lstStyle/>
            <a:p>
              <a:endParaRPr/>
            </a:p>
          </p:txBody>
        </p:sp>
      </p:grpSp>
      <p:sp>
        <p:nvSpPr>
          <p:cNvPr id="5" name="object 5"/>
          <p:cNvSpPr/>
          <p:nvPr/>
        </p:nvSpPr>
        <p:spPr>
          <a:xfrm>
            <a:off x="710480" y="996554"/>
            <a:ext cx="4159232" cy="688215"/>
          </a:xfrm>
          <a:custGeom>
            <a:avLst/>
            <a:gdLst/>
            <a:ahLst/>
            <a:cxnLst/>
            <a:rect l="l" t="t" r="r" b="b"/>
            <a:pathLst>
              <a:path w="2359660" h="400050">
                <a:moveTo>
                  <a:pt x="2330586"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330586" y="0"/>
                </a:lnTo>
                <a:lnTo>
                  <a:pt x="2343071" y="1783"/>
                </a:lnTo>
                <a:lnTo>
                  <a:pt x="2351989" y="7134"/>
                </a:lnTo>
                <a:lnTo>
                  <a:pt x="2357340" y="16052"/>
                </a:lnTo>
                <a:lnTo>
                  <a:pt x="2359124" y="28537"/>
                </a:lnTo>
                <a:lnTo>
                  <a:pt x="2359124" y="370991"/>
                </a:lnTo>
                <a:lnTo>
                  <a:pt x="2357340" y="383476"/>
                </a:lnTo>
                <a:lnTo>
                  <a:pt x="2351989" y="392394"/>
                </a:lnTo>
                <a:lnTo>
                  <a:pt x="2343071" y="397745"/>
                </a:lnTo>
                <a:lnTo>
                  <a:pt x="2330586" y="399529"/>
                </a:lnTo>
                <a:close/>
              </a:path>
            </a:pathLst>
          </a:custGeom>
          <a:solidFill>
            <a:srgbClr val="1B1F22">
              <a:alpha val="5097"/>
            </a:srgbClr>
          </a:solidFill>
        </p:spPr>
        <p:txBody>
          <a:bodyPr wrap="square" lIns="0" tIns="0" rIns="0" bIns="0" rtlCol="0"/>
          <a:lstStyle/>
          <a:p>
            <a:endParaRPr/>
          </a:p>
        </p:txBody>
      </p:sp>
      <p:sp>
        <p:nvSpPr>
          <p:cNvPr id="6" name="object 6"/>
          <p:cNvSpPr txBox="1">
            <a:spLocks noGrp="1"/>
          </p:cNvSpPr>
          <p:nvPr>
            <p:ph type="title"/>
          </p:nvPr>
        </p:nvSpPr>
        <p:spPr>
          <a:xfrm>
            <a:off x="940585" y="996554"/>
            <a:ext cx="3929127" cy="692738"/>
          </a:xfrm>
          <a:prstGeom prst="rect">
            <a:avLst/>
          </a:prstGeom>
        </p:spPr>
        <p:txBody>
          <a:bodyPr vert="horz" wrap="square" lIns="0" tIns="15478" rIns="0" bIns="0" numCol="1" rtlCol="0" anchor="ctr" anchorCtr="0" compatLnSpc="1">
            <a:prstTxWarp prst="textNoShape">
              <a:avLst/>
            </a:prstTxWarp>
            <a:spAutoFit/>
          </a:bodyPr>
          <a:lstStyle/>
          <a:p>
            <a:pPr marL="11906">
              <a:lnSpc>
                <a:spcPct val="100000"/>
              </a:lnSpc>
              <a:spcBef>
                <a:spcPts val="122"/>
              </a:spcBef>
            </a:pPr>
            <a:r>
              <a:rPr spc="19" dirty="0"/>
              <a:t>&lt;revisionDesc&gt;</a:t>
            </a:r>
          </a:p>
        </p:txBody>
      </p:sp>
      <p:sp>
        <p:nvSpPr>
          <p:cNvPr id="7" name="object 7"/>
          <p:cNvSpPr/>
          <p:nvPr/>
        </p:nvSpPr>
        <p:spPr>
          <a:xfrm>
            <a:off x="710480" y="2354367"/>
            <a:ext cx="2006798" cy="339328"/>
          </a:xfrm>
          <a:custGeom>
            <a:avLst/>
            <a:gdLst/>
            <a:ahLst/>
            <a:cxnLst/>
            <a:rect l="l" t="t" r="r" b="b"/>
            <a:pathLst>
              <a:path w="2140585" h="361950">
                <a:moveTo>
                  <a:pt x="2111796"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2111796" y="0"/>
                </a:lnTo>
                <a:lnTo>
                  <a:pt x="2124281" y="1783"/>
                </a:lnTo>
                <a:lnTo>
                  <a:pt x="2133200" y="7134"/>
                </a:lnTo>
                <a:lnTo>
                  <a:pt x="2138550" y="16052"/>
                </a:lnTo>
                <a:lnTo>
                  <a:pt x="2140334" y="28537"/>
                </a:lnTo>
                <a:lnTo>
                  <a:pt x="2140334" y="332940"/>
                </a:lnTo>
                <a:lnTo>
                  <a:pt x="2138550" y="345426"/>
                </a:lnTo>
                <a:lnTo>
                  <a:pt x="2133200" y="354344"/>
                </a:lnTo>
                <a:lnTo>
                  <a:pt x="2124281" y="359695"/>
                </a:lnTo>
                <a:lnTo>
                  <a:pt x="2111796" y="361478"/>
                </a:lnTo>
                <a:close/>
              </a:path>
            </a:pathLst>
          </a:custGeom>
          <a:solidFill>
            <a:srgbClr val="1B1F22">
              <a:alpha val="5097"/>
            </a:srgbClr>
          </a:solidFill>
        </p:spPr>
        <p:txBody>
          <a:bodyPr wrap="square" lIns="0" tIns="0" rIns="0" bIns="0" rtlCol="0"/>
          <a:lstStyle/>
          <a:p>
            <a:endParaRPr/>
          </a:p>
        </p:txBody>
      </p:sp>
      <p:sp>
        <p:nvSpPr>
          <p:cNvPr id="8" name="object 8"/>
          <p:cNvSpPr txBox="1"/>
          <p:nvPr/>
        </p:nvSpPr>
        <p:spPr>
          <a:xfrm>
            <a:off x="694114" y="2283284"/>
            <a:ext cx="7918258" cy="2620500"/>
          </a:xfrm>
          <a:prstGeom prst="rect">
            <a:avLst/>
          </a:prstGeom>
        </p:spPr>
        <p:txBody>
          <a:bodyPr vert="horz" wrap="square" lIns="0" tIns="13691" rIns="0" bIns="0" rtlCol="0">
            <a:spAutoFit/>
          </a:bodyPr>
          <a:lstStyle/>
          <a:p>
            <a:pPr marL="11906" marR="4763" indent="79772" algn="just">
              <a:lnSpc>
                <a:spcPts val="3019"/>
              </a:lnSpc>
              <a:spcBef>
                <a:spcPts val="107"/>
              </a:spcBef>
            </a:pPr>
            <a:r>
              <a:rPr sz="1734" dirty="0">
                <a:solidFill>
                  <a:srgbClr val="23292D"/>
                </a:solidFill>
                <a:latin typeface="Courier New"/>
                <a:cs typeface="Courier New"/>
              </a:rPr>
              <a:t>&lt;revisionDesc&gt;</a:t>
            </a:r>
            <a:r>
              <a:rPr sz="1734" spc="9" dirty="0">
                <a:solidFill>
                  <a:srgbClr val="23292D"/>
                </a:solidFill>
                <a:latin typeface="Courier New"/>
                <a:cs typeface="Courier New"/>
              </a:rPr>
              <a: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fournit un résumé de l’historique des  révisions d’un fichier. Qui a changé quoi et à quelle date</a:t>
            </a:r>
            <a:r>
              <a:rPr sz="2438" dirty="0">
                <a:solidFill>
                  <a:srgbClr val="23292D"/>
                </a:solidFill>
                <a:latin typeface="+mn-lt"/>
                <a:cs typeface="Cambria"/>
              </a:rPr>
              <a:t>?</a:t>
            </a:r>
            <a:endParaRPr sz="2438" dirty="0">
              <a:latin typeface="+mn-lt"/>
              <a:cs typeface="Cambria"/>
            </a:endParaRPr>
          </a:p>
          <a:p>
            <a:pPr>
              <a:spcBef>
                <a:spcPts val="47"/>
              </a:spcBef>
            </a:pPr>
            <a:endParaRPr sz="1922" dirty="0">
              <a:latin typeface="Cambria"/>
              <a:cs typeface="Cambria"/>
            </a:endParaRPr>
          </a:p>
          <a:p>
            <a:pPr marL="163116">
              <a:lnSpc>
                <a:spcPts val="2025"/>
              </a:lnSpc>
            </a:pPr>
            <a:r>
              <a:rPr sz="1734" dirty="0">
                <a:solidFill>
                  <a:srgbClr val="000080"/>
                </a:solidFill>
                <a:latin typeface="Courier New"/>
                <a:cs typeface="Courier New"/>
              </a:rPr>
              <a:t>&lt;revisionDesc&gt;</a:t>
            </a:r>
            <a:endParaRPr sz="1734" dirty="0">
              <a:latin typeface="Courier New"/>
              <a:cs typeface="Courier New"/>
            </a:endParaRPr>
          </a:p>
          <a:p>
            <a:pPr marL="428030">
              <a:lnSpc>
                <a:spcPts val="1964"/>
              </a:lnSpc>
            </a:pPr>
            <a:r>
              <a:rPr sz="1734" dirty="0">
                <a:solidFill>
                  <a:srgbClr val="000080"/>
                </a:solidFill>
                <a:latin typeface="Courier New"/>
                <a:cs typeface="Courier New"/>
              </a:rPr>
              <a:t>&lt;change</a:t>
            </a:r>
            <a:r>
              <a:rPr sz="1734" spc="-56" dirty="0">
                <a:solidFill>
                  <a:srgbClr val="000080"/>
                </a:solidFill>
                <a:latin typeface="Courier New"/>
                <a:cs typeface="Courier New"/>
              </a:rPr>
              <a:t> </a:t>
            </a:r>
            <a:r>
              <a:rPr sz="1734" dirty="0">
                <a:solidFill>
                  <a:srgbClr val="008080"/>
                </a:solidFill>
                <a:latin typeface="Courier New"/>
                <a:cs typeface="Courier New"/>
              </a:rPr>
              <a:t>when</a:t>
            </a:r>
            <a:r>
              <a:rPr sz="1734" dirty="0">
                <a:solidFill>
                  <a:srgbClr val="000080"/>
                </a:solidFill>
                <a:latin typeface="Courier New"/>
                <a:cs typeface="Courier New"/>
              </a:rPr>
              <a:t>=</a:t>
            </a:r>
            <a:r>
              <a:rPr sz="1734" dirty="0">
                <a:solidFill>
                  <a:srgbClr val="DD1144"/>
                </a:solidFill>
                <a:latin typeface="Courier New"/>
                <a:cs typeface="Courier New"/>
              </a:rPr>
              <a:t>"YYYY-MM-DD"</a:t>
            </a:r>
            <a:r>
              <a:rPr sz="1734" dirty="0">
                <a:solidFill>
                  <a:srgbClr val="000080"/>
                </a:solidFill>
                <a:latin typeface="Courier New"/>
                <a:cs typeface="Courier New"/>
              </a:rPr>
              <a:t>&gt;</a:t>
            </a:r>
            <a:endParaRPr sz="1734" dirty="0">
              <a:latin typeface="Courier New"/>
              <a:cs typeface="Courier New"/>
            </a:endParaRPr>
          </a:p>
          <a:p>
            <a:pPr marL="692348" marR="3020020" indent="-595">
              <a:lnSpc>
                <a:spcPts val="1969"/>
              </a:lnSpc>
              <a:spcBef>
                <a:spcPts val="98"/>
              </a:spcBef>
            </a:pPr>
            <a:r>
              <a:rPr sz="1734" spc="-5" dirty="0">
                <a:solidFill>
                  <a:srgbClr val="000080"/>
                </a:solidFill>
                <a:latin typeface="Courier New"/>
                <a:cs typeface="Courier New"/>
              </a:rPr>
              <a:t>&lt;</a:t>
            </a:r>
            <a:r>
              <a:rPr sz="1734" dirty="0">
                <a:solidFill>
                  <a:srgbClr val="000080"/>
                </a:solidFill>
                <a:latin typeface="Courier New"/>
                <a:cs typeface="Courier New"/>
              </a:rPr>
              <a:t>persNam</a:t>
            </a:r>
            <a:r>
              <a:rPr sz="1734" spc="-5" dirty="0">
                <a:solidFill>
                  <a:srgbClr val="000080"/>
                </a:solidFill>
                <a:latin typeface="Courier New"/>
                <a:cs typeface="Courier New"/>
              </a:rPr>
              <a:t>e&gt;</a:t>
            </a:r>
            <a:r>
              <a:rPr sz="1734" dirty="0">
                <a:solidFill>
                  <a:srgbClr val="23292D"/>
                </a:solidFill>
                <a:latin typeface="Courier New"/>
                <a:cs typeface="Courier New"/>
              </a:rPr>
              <a:t>no</a:t>
            </a:r>
            <a:r>
              <a:rPr sz="1734" spc="-5" dirty="0">
                <a:solidFill>
                  <a:srgbClr val="23292D"/>
                </a:solidFill>
                <a:latin typeface="Courier New"/>
                <a:cs typeface="Courier New"/>
              </a:rPr>
              <a:t>m</a:t>
            </a:r>
            <a:r>
              <a:rPr sz="1734" dirty="0">
                <a:solidFill>
                  <a:srgbClr val="000080"/>
                </a:solidFill>
                <a:latin typeface="Courier New"/>
                <a:cs typeface="Courier New"/>
              </a:rPr>
              <a:t>&lt;</a:t>
            </a:r>
            <a:r>
              <a:rPr sz="1734" spc="-5" dirty="0">
                <a:solidFill>
                  <a:srgbClr val="000080"/>
                </a:solidFill>
                <a:latin typeface="Courier New"/>
                <a:cs typeface="Courier New"/>
              </a:rPr>
              <a:t>/</a:t>
            </a:r>
            <a:r>
              <a:rPr sz="1734" dirty="0">
                <a:solidFill>
                  <a:srgbClr val="000080"/>
                </a:solidFill>
                <a:latin typeface="Courier New"/>
                <a:cs typeface="Courier New"/>
              </a:rPr>
              <a:t>persNam</a:t>
            </a:r>
            <a:r>
              <a:rPr sz="1734" spc="-5" dirty="0">
                <a:solidFill>
                  <a:srgbClr val="000080"/>
                </a:solidFill>
                <a:latin typeface="Courier New"/>
                <a:cs typeface="Courier New"/>
              </a:rPr>
              <a:t>e</a:t>
            </a:r>
            <a:r>
              <a:rPr sz="1734" dirty="0">
                <a:solidFill>
                  <a:srgbClr val="000080"/>
                </a:solidFill>
                <a:latin typeface="Courier New"/>
                <a:cs typeface="Courier New"/>
              </a:rPr>
              <a:t>&gt;  </a:t>
            </a:r>
            <a:r>
              <a:rPr sz="1734" dirty="0">
                <a:solidFill>
                  <a:srgbClr val="23292D"/>
                </a:solidFill>
                <a:latin typeface="Courier New"/>
                <a:cs typeface="Courier New"/>
              </a:rPr>
              <a:t>Ce</a:t>
            </a:r>
            <a:r>
              <a:rPr sz="1734" spc="-9" dirty="0">
                <a:solidFill>
                  <a:srgbClr val="23292D"/>
                </a:solidFill>
                <a:latin typeface="Courier New"/>
                <a:cs typeface="Courier New"/>
              </a:rPr>
              <a:t> </a:t>
            </a:r>
            <a:r>
              <a:rPr sz="1734" dirty="0">
                <a:solidFill>
                  <a:srgbClr val="23292D"/>
                </a:solidFill>
                <a:latin typeface="Courier New"/>
                <a:cs typeface="Courier New"/>
              </a:rPr>
              <a:t>qui</a:t>
            </a:r>
            <a:r>
              <a:rPr sz="1734" spc="-9" dirty="0">
                <a:solidFill>
                  <a:srgbClr val="23292D"/>
                </a:solidFill>
                <a:latin typeface="Courier New"/>
                <a:cs typeface="Courier New"/>
              </a:rPr>
              <a:t> </a:t>
            </a:r>
            <a:r>
              <a:rPr sz="1734" dirty="0">
                <a:solidFill>
                  <a:srgbClr val="23292D"/>
                </a:solidFill>
                <a:latin typeface="Courier New"/>
                <a:cs typeface="Courier New"/>
              </a:rPr>
              <a:t>a</a:t>
            </a:r>
            <a:r>
              <a:rPr sz="1734" spc="-9" dirty="0">
                <a:solidFill>
                  <a:srgbClr val="23292D"/>
                </a:solidFill>
                <a:latin typeface="Courier New"/>
                <a:cs typeface="Courier New"/>
              </a:rPr>
              <a:t> </a:t>
            </a:r>
            <a:r>
              <a:rPr sz="1734" dirty="0">
                <a:solidFill>
                  <a:srgbClr val="23292D"/>
                </a:solidFill>
                <a:latin typeface="Courier New"/>
                <a:cs typeface="Courier New"/>
              </a:rPr>
              <a:t>été</a:t>
            </a:r>
            <a:r>
              <a:rPr sz="1734" spc="-5" dirty="0">
                <a:solidFill>
                  <a:srgbClr val="23292D"/>
                </a:solidFill>
                <a:latin typeface="Courier New"/>
                <a:cs typeface="Courier New"/>
              </a:rPr>
              <a:t> </a:t>
            </a:r>
            <a:r>
              <a:rPr sz="1734" dirty="0">
                <a:solidFill>
                  <a:srgbClr val="23292D"/>
                </a:solidFill>
                <a:latin typeface="Courier New"/>
                <a:cs typeface="Courier New"/>
              </a:rPr>
              <a:t>changé</a:t>
            </a:r>
            <a:endParaRPr sz="1734" dirty="0">
              <a:latin typeface="Courier New"/>
              <a:cs typeface="Courier New"/>
            </a:endParaRPr>
          </a:p>
          <a:p>
            <a:pPr marL="428030">
              <a:lnSpc>
                <a:spcPts val="1861"/>
              </a:lnSpc>
            </a:pPr>
            <a:r>
              <a:rPr sz="1734" dirty="0">
                <a:solidFill>
                  <a:srgbClr val="000080"/>
                </a:solidFill>
                <a:latin typeface="Courier New"/>
                <a:cs typeface="Courier New"/>
              </a:rPr>
              <a:t>&lt;/change&gt;</a:t>
            </a:r>
            <a:endParaRPr sz="1734" dirty="0">
              <a:latin typeface="Courier New"/>
              <a:cs typeface="Courier New"/>
            </a:endParaRPr>
          </a:p>
          <a:p>
            <a:pPr marL="163116">
              <a:lnSpc>
                <a:spcPts val="2025"/>
              </a:lnSpc>
            </a:pPr>
            <a:r>
              <a:rPr sz="1734" dirty="0">
                <a:solidFill>
                  <a:srgbClr val="000080"/>
                </a:solidFill>
                <a:latin typeface="Courier New"/>
                <a:cs typeface="Courier New"/>
              </a:rPr>
              <a:t>&lt;/revisionDesc&gt;</a:t>
            </a:r>
            <a:endParaRPr sz="1734" dirty="0">
              <a:latin typeface="Courier New"/>
              <a:cs typeface="Courier New"/>
            </a:endParaRPr>
          </a:p>
        </p:txBody>
      </p:sp>
    </p:spTree>
    <p:extLst>
      <p:ext uri="{BB962C8B-B14F-4D97-AF65-F5344CB8AC3E}">
        <p14:creationId xmlns:p14="http://schemas.microsoft.com/office/powerpoint/2010/main" val="3371790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olo 1">
            <a:extLst>
              <a:ext uri="{FF2B5EF4-FFF2-40B4-BE49-F238E27FC236}">
                <a16:creationId xmlns:a16="http://schemas.microsoft.com/office/drawing/2014/main" id="{DD8878AC-2D40-A34D-AD6D-B73864AC7A1E}"/>
              </a:ext>
            </a:extLst>
          </p:cNvPr>
          <p:cNvSpPr>
            <a:spLocks noGrp="1" noChangeArrowheads="1"/>
          </p:cNvSpPr>
          <p:nvPr>
            <p:ph type="ctrTitle"/>
          </p:nvPr>
        </p:nvSpPr>
        <p:spPr/>
        <p:txBody>
          <a:bodyPr/>
          <a:lstStyle/>
          <a:p>
            <a:br>
              <a:rPr lang="fr-FR" altLang="it-IT" dirty="0"/>
            </a:br>
            <a:r>
              <a:rPr lang="fr-FR" altLang="fr-FR" dirty="0" err="1"/>
              <a:t>TEI_Header</a:t>
            </a:r>
            <a:br>
              <a:rPr lang="fr-FR" altLang="fr-FR" dirty="0"/>
            </a:br>
            <a:r>
              <a:rPr lang="fr-FR" altLang="fr-FR" dirty="0"/>
              <a:t>			</a:t>
            </a:r>
            <a:r>
              <a:rPr lang="fr-FR" altLang="it-IT" dirty="0"/>
              <a:t>_end</a:t>
            </a:r>
          </a:p>
        </p:txBody>
      </p:sp>
      <p:pic>
        <p:nvPicPr>
          <p:cNvPr id="24582" name="Immagine 7">
            <a:extLst>
              <a:ext uri="{FF2B5EF4-FFF2-40B4-BE49-F238E27FC236}">
                <a16:creationId xmlns:a16="http://schemas.microsoft.com/office/drawing/2014/main" id="{2B9BF9EE-BBB9-3F4E-909B-C11796099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ous-titre 2">
            <a:extLst>
              <a:ext uri="{FF2B5EF4-FFF2-40B4-BE49-F238E27FC236}">
                <a16:creationId xmlns:a16="http://schemas.microsoft.com/office/drawing/2014/main" id="{236AF2F2-92FC-B642-A5B8-0ABEF6431AA3}"/>
              </a:ext>
            </a:extLst>
          </p:cNvPr>
          <p:cNvSpPr>
            <a:spLocks noGrp="1" noChangeArrowheads="1"/>
          </p:cNvSpPr>
          <p:nvPr>
            <p:ph type="subTitle" idx="1"/>
          </p:nvPr>
        </p:nvSpPr>
        <p:spPr>
          <a:xfrm>
            <a:off x="844550" y="3602038"/>
            <a:ext cx="7772400" cy="1095375"/>
          </a:xfrm>
        </p:spPr>
        <p:txBody>
          <a:bodyPr/>
          <a:lstStyle/>
          <a:p>
            <a:pPr eaLnBrk="1" hangingPunct="1"/>
            <a:r>
              <a:rPr lang="en-GB" altLang="it-IT"/>
              <a:t> </a:t>
            </a:r>
            <a:r>
              <a:rPr lang="fr-FR" altLang="it-IT"/>
              <a:t>Giovanni Pietro Vitali</a:t>
            </a:r>
          </a:p>
          <a:p>
            <a:pPr eaLnBrk="1" hangingPunct="1"/>
            <a:r>
              <a:rPr lang="fr-FR" altLang="it-IT">
                <a:hlinkClick r:id="rId4"/>
              </a:rPr>
              <a:t>giovannipietrovitali@gmail.com</a:t>
            </a:r>
            <a:r>
              <a:rPr lang="fr-FR" altLang="it-IT"/>
              <a:t> | </a:t>
            </a:r>
            <a:r>
              <a:rPr lang="fr-FR" altLang="it-IT">
                <a:hlinkClick r:id="rId5"/>
              </a:rPr>
              <a:t>giovannni.vitali@uvsq.fr</a:t>
            </a:r>
            <a:r>
              <a:rPr lang="fr-FR" altLang="it-IT"/>
              <a:t> </a:t>
            </a:r>
          </a:p>
        </p:txBody>
      </p:sp>
      <p:sp>
        <p:nvSpPr>
          <p:cNvPr id="11" name="Sous-titre 2">
            <a:extLst>
              <a:ext uri="{FF2B5EF4-FFF2-40B4-BE49-F238E27FC236}">
                <a16:creationId xmlns:a16="http://schemas.microsoft.com/office/drawing/2014/main" id="{A623A61C-A3DD-7944-B49A-8082C1B9E891}"/>
              </a:ext>
            </a:extLst>
          </p:cNvPr>
          <p:cNvSpPr txBox="1">
            <a:spLocks noChangeArrowheads="1"/>
          </p:cNvSpPr>
          <p:nvPr/>
        </p:nvSpPr>
        <p:spPr bwMode="auto">
          <a:xfrm>
            <a:off x="2757488" y="5583238"/>
            <a:ext cx="6386512"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defTabSz="914400" eaLnBrk="1" hangingPunct="1">
              <a:buFont typeface="Arial" panose="020B0604020202020204" pitchFamily="34" charset="0"/>
              <a:buNone/>
            </a:pPr>
            <a:r>
              <a:rPr lang="it-IT" altLang="it-IT" sz="2400" dirty="0" err="1"/>
              <a:t>Université</a:t>
            </a:r>
            <a:r>
              <a:rPr lang="it-IT" altLang="it-IT" sz="2400" dirty="0"/>
              <a:t> de Versailles Saint Quentin en </a:t>
            </a:r>
            <a:r>
              <a:rPr lang="it-IT" altLang="it-IT" sz="2400" dirty="0" err="1"/>
              <a:t>Yvelines</a:t>
            </a:r>
            <a:endParaRPr lang="it-IT" altLang="it-IT" sz="2400" dirty="0"/>
          </a:p>
          <a:p>
            <a:pPr algn="just" defTabSz="914400" eaLnBrk="1" hangingPunct="1">
              <a:buFont typeface="Arial" panose="020B0604020202020204" pitchFamily="34" charset="0"/>
              <a:buNone/>
            </a:pPr>
            <a:r>
              <a:rPr lang="it-IT" altLang="it-IT" sz="2400" dirty="0" err="1"/>
              <a:t>Université</a:t>
            </a:r>
            <a:r>
              <a:rPr lang="it-IT" altLang="it-IT" sz="2400" dirty="0"/>
              <a:t> Paris-</a:t>
            </a:r>
            <a:r>
              <a:rPr lang="it-IT" altLang="it-IT" sz="2400" dirty="0" err="1"/>
              <a:t>Saclay</a:t>
            </a:r>
            <a:endParaRPr lang="fr-FR" altLang="it-IT" sz="2400" dirty="0"/>
          </a:p>
        </p:txBody>
      </p:sp>
      <p:pic>
        <p:nvPicPr>
          <p:cNvPr id="12" name="Picture 6">
            <a:extLst>
              <a:ext uri="{FF2B5EF4-FFF2-40B4-BE49-F238E27FC236}">
                <a16:creationId xmlns:a16="http://schemas.microsoft.com/office/drawing/2014/main" id="{B8631159-578D-2A46-8552-B988F46B4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13" y="5583238"/>
            <a:ext cx="760412"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E2DC8E42-B52E-5A46-9D04-A621533DE1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5388" y="5745163"/>
            <a:ext cx="147796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21805" y="1368278"/>
            <a:ext cx="2248037" cy="62757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4000" dirty="0">
                <a:latin typeface="+mn-lt"/>
                <a:cs typeface="Cambria"/>
              </a:rPr>
              <a:t>K</a:t>
            </a:r>
            <a:r>
              <a:rPr sz="4000" dirty="0">
                <a:latin typeface="+mn-lt"/>
                <a:cs typeface="Comic Sans MS"/>
              </a:rPr>
              <a:t>ézaco?</a:t>
            </a:r>
          </a:p>
        </p:txBody>
      </p:sp>
      <p:sp>
        <p:nvSpPr>
          <p:cNvPr id="4" name="object 4"/>
          <p:cNvSpPr txBox="1"/>
          <p:nvPr/>
        </p:nvSpPr>
        <p:spPr>
          <a:xfrm>
            <a:off x="197451" y="2392884"/>
            <a:ext cx="8372391" cy="3310240"/>
          </a:xfrm>
          <a:prstGeom prst="rect">
            <a:avLst/>
          </a:prstGeom>
        </p:spPr>
        <p:txBody>
          <a:bodyPr vert="horz" wrap="square" lIns="0" tIns="13691" rIns="0" bIns="0" rtlCol="0">
            <a:spAutoFit/>
          </a:bodyPr>
          <a:lstStyle/>
          <a:p>
            <a:pPr marL="469106" marR="422672" indent="-457200" algn="just">
              <a:lnSpc>
                <a:spcPts val="3019"/>
              </a:lnSpc>
              <a:spcBef>
                <a:spcPts val="107"/>
              </a:spcBef>
              <a:buFont typeface="Arial" panose="020B0604020202020204" pitchFamily="34" charset="0"/>
              <a:buChar char="•"/>
            </a:pPr>
            <a:r>
              <a:rPr sz="3200" dirty="0">
                <a:solidFill>
                  <a:srgbClr val="23292D"/>
                </a:solidFill>
                <a:latin typeface="+mn-lt"/>
                <a:cs typeface="Comic Sans MS"/>
              </a:rPr>
              <a:t>Ce sont des données numériques qui servent à représenter ou  décrire d'autres données </a:t>
            </a:r>
            <a:r>
              <a:rPr sz="3200" dirty="0">
                <a:solidFill>
                  <a:srgbClr val="23292D"/>
                </a:solidFill>
                <a:latin typeface="+mn-lt"/>
                <a:cs typeface="Cambria"/>
              </a:rPr>
              <a:t>(</a:t>
            </a:r>
            <a:r>
              <a:rPr sz="3200" dirty="0">
                <a:solidFill>
                  <a:srgbClr val="23292D"/>
                </a:solidFill>
                <a:latin typeface="+mn-lt"/>
                <a:cs typeface="Comic Sans MS"/>
              </a:rPr>
              <a:t>numériques ou non</a:t>
            </a:r>
            <a:r>
              <a:rPr sz="3200" dirty="0">
                <a:solidFill>
                  <a:srgbClr val="23292D"/>
                </a:solidFill>
                <a:latin typeface="+mn-lt"/>
                <a:cs typeface="Cambria"/>
              </a:rPr>
              <a:t>)</a:t>
            </a:r>
            <a:r>
              <a:rPr sz="3200" dirty="0">
                <a:solidFill>
                  <a:srgbClr val="23292D"/>
                </a:solidFill>
                <a:latin typeface="+mn-lt"/>
                <a:cs typeface="Comic Sans MS"/>
              </a:rPr>
              <a:t>.</a:t>
            </a:r>
            <a:endParaRPr sz="3200" dirty="0">
              <a:latin typeface="+mn-lt"/>
              <a:cs typeface="Comic Sans MS"/>
            </a:endParaRPr>
          </a:p>
          <a:p>
            <a:pPr marL="469106" marR="4763" indent="-457200" algn="just">
              <a:lnSpc>
                <a:spcPct val="103200"/>
              </a:lnSpc>
              <a:spcBef>
                <a:spcPts val="380"/>
              </a:spcBef>
              <a:buFont typeface="Arial" panose="020B0604020202020204" pitchFamily="34" charset="0"/>
              <a:buChar char="•"/>
            </a:pPr>
            <a:r>
              <a:rPr sz="3200" dirty="0">
                <a:solidFill>
                  <a:srgbClr val="23292D"/>
                </a:solidFill>
                <a:latin typeface="+mn-lt"/>
                <a:cs typeface="Comic Sans MS"/>
              </a:rPr>
              <a:t>Elles donnent des informations sur la source, la nature, le contenu,  l'histoire, la localisation du document qu'elles décrivent.</a:t>
            </a:r>
            <a:endParaRPr sz="3200" dirty="0">
              <a:latin typeface="+mn-lt"/>
              <a:cs typeface="Comic Sans MS"/>
            </a:endParaRPr>
          </a:p>
          <a:p>
            <a:pPr marL="469106" indent="-457200" algn="just">
              <a:spcBef>
                <a:spcPts val="586"/>
              </a:spcBef>
              <a:buFont typeface="Arial" panose="020B0604020202020204" pitchFamily="34" charset="0"/>
              <a:buChar char="•"/>
            </a:pPr>
            <a:r>
              <a:rPr sz="3200" dirty="0">
                <a:solidFill>
                  <a:srgbClr val="23292D"/>
                </a:solidFill>
                <a:latin typeface="+mn-lt"/>
                <a:cs typeface="Comic Sans MS"/>
              </a:rPr>
              <a:t>Elles peuvent </a:t>
            </a:r>
            <a:r>
              <a:rPr sz="3200" dirty="0">
                <a:solidFill>
                  <a:srgbClr val="23292D"/>
                </a:solidFill>
                <a:latin typeface="+mn-lt"/>
                <a:cs typeface="Cambria"/>
              </a:rPr>
              <a:t>(</a:t>
            </a:r>
            <a:r>
              <a:rPr sz="3200" dirty="0">
                <a:solidFill>
                  <a:srgbClr val="23292D"/>
                </a:solidFill>
                <a:latin typeface="+mn-lt"/>
                <a:cs typeface="Comic Sans MS"/>
              </a:rPr>
              <a:t>doivent</a:t>
            </a:r>
            <a:r>
              <a:rPr sz="3200" dirty="0">
                <a:solidFill>
                  <a:srgbClr val="23292D"/>
                </a:solidFill>
                <a:latin typeface="+mn-lt"/>
                <a:cs typeface="Cambria"/>
              </a:rPr>
              <a:t>?) </a:t>
            </a:r>
            <a:r>
              <a:rPr sz="3200" dirty="0">
                <a:solidFill>
                  <a:srgbClr val="23292D"/>
                </a:solidFill>
                <a:latin typeface="+mn-lt"/>
                <a:cs typeface="Comic Sans MS"/>
              </a:rPr>
              <a:t>être standardisées.</a:t>
            </a:r>
            <a:endParaRPr sz="3200" dirty="0">
              <a:latin typeface="+mn-lt"/>
              <a:cs typeface="Comic Sans MS"/>
            </a:endParaRPr>
          </a:p>
        </p:txBody>
      </p:sp>
    </p:spTree>
    <p:extLst>
      <p:ext uri="{BB962C8B-B14F-4D97-AF65-F5344CB8AC3E}">
        <p14:creationId xmlns:p14="http://schemas.microsoft.com/office/powerpoint/2010/main" val="3424532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114" y="721600"/>
            <a:ext cx="1878965" cy="750686"/>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4800" dirty="0">
                <a:latin typeface="+mn-lt"/>
                <a:cs typeface="Comic Sans MS"/>
              </a:rPr>
              <a:t>Utilité</a:t>
            </a:r>
          </a:p>
        </p:txBody>
      </p:sp>
      <p:sp>
        <p:nvSpPr>
          <p:cNvPr id="4" name="object 4"/>
          <p:cNvSpPr txBox="1"/>
          <p:nvPr/>
        </p:nvSpPr>
        <p:spPr>
          <a:xfrm>
            <a:off x="211899" y="2211718"/>
            <a:ext cx="8570593" cy="2923147"/>
          </a:xfrm>
          <a:prstGeom prst="rect">
            <a:avLst/>
          </a:prstGeom>
        </p:spPr>
        <p:txBody>
          <a:bodyPr vert="horz" wrap="square" lIns="0" tIns="13691" rIns="0" bIns="0" rtlCol="0">
            <a:spAutoFit/>
          </a:bodyPr>
          <a:lstStyle/>
          <a:p>
            <a:pPr marL="583406" marR="4763" indent="-571500" algn="just">
              <a:lnSpc>
                <a:spcPts val="3019"/>
              </a:lnSpc>
              <a:spcBef>
                <a:spcPts val="107"/>
              </a:spcBef>
              <a:buFont typeface="Arial" panose="020B0604020202020204" pitchFamily="34" charset="0"/>
              <a:buChar char="•"/>
            </a:pPr>
            <a:r>
              <a:rPr sz="3600" dirty="0">
                <a:solidFill>
                  <a:srgbClr val="23292D"/>
                </a:solidFill>
                <a:latin typeface="+mn-lt"/>
                <a:cs typeface="Comic Sans MS"/>
              </a:rPr>
              <a:t>Elles fournissent un index qui permettent de faciliter et accélérer les  </a:t>
            </a:r>
            <a:r>
              <a:rPr sz="3600" dirty="0" err="1">
                <a:solidFill>
                  <a:srgbClr val="23292D"/>
                </a:solidFill>
                <a:latin typeface="+mn-lt"/>
                <a:cs typeface="Comic Sans MS"/>
              </a:rPr>
              <a:t>recherches</a:t>
            </a:r>
            <a:r>
              <a:rPr sz="3600" dirty="0">
                <a:solidFill>
                  <a:srgbClr val="23292D"/>
                </a:solidFill>
                <a:latin typeface="+mn-lt"/>
                <a:cs typeface="Comic Sans MS"/>
              </a:rPr>
              <a:t>.</a:t>
            </a:r>
            <a:endParaRPr lang="it-IT" sz="3600" dirty="0">
              <a:solidFill>
                <a:srgbClr val="23292D"/>
              </a:solidFill>
              <a:latin typeface="+mn-lt"/>
              <a:cs typeface="Comic Sans MS"/>
            </a:endParaRPr>
          </a:p>
          <a:p>
            <a:pPr marL="11906" marR="4763" algn="just">
              <a:lnSpc>
                <a:spcPts val="3019"/>
              </a:lnSpc>
              <a:spcBef>
                <a:spcPts val="107"/>
              </a:spcBef>
            </a:pPr>
            <a:endParaRPr sz="3600" dirty="0">
              <a:latin typeface="+mn-lt"/>
              <a:cs typeface="Comic Sans MS"/>
            </a:endParaRPr>
          </a:p>
          <a:p>
            <a:pPr marL="583406" marR="426839" indent="-571500" algn="just">
              <a:lnSpc>
                <a:spcPct val="103200"/>
              </a:lnSpc>
              <a:spcBef>
                <a:spcPts val="380"/>
              </a:spcBef>
              <a:buFont typeface="Arial" panose="020B0604020202020204" pitchFamily="34" charset="0"/>
              <a:buChar char="•"/>
            </a:pPr>
            <a:r>
              <a:rPr sz="3600" dirty="0">
                <a:solidFill>
                  <a:srgbClr val="23292D"/>
                </a:solidFill>
                <a:latin typeface="+mn-lt"/>
                <a:cs typeface="Comic Sans MS"/>
              </a:rPr>
              <a:t>La normalisation permet de simplifier l'échange de données </a:t>
            </a:r>
            <a:r>
              <a:rPr sz="3600" dirty="0">
                <a:solidFill>
                  <a:srgbClr val="23292D"/>
                </a:solidFill>
                <a:latin typeface="+mn-lt"/>
                <a:cs typeface="Cambria"/>
              </a:rPr>
              <a:t>(</a:t>
            </a:r>
            <a:r>
              <a:rPr sz="3600" dirty="0">
                <a:solidFill>
                  <a:srgbClr val="23292D"/>
                </a:solidFill>
                <a:latin typeface="+mn-lt"/>
                <a:cs typeface="Comic Sans MS"/>
              </a:rPr>
              <a:t>on  parle d'interopérabilité</a:t>
            </a:r>
            <a:r>
              <a:rPr sz="3600" dirty="0">
                <a:solidFill>
                  <a:srgbClr val="23292D"/>
                </a:solidFill>
                <a:latin typeface="+mn-lt"/>
                <a:cs typeface="Cambria"/>
              </a:rPr>
              <a:t>)</a:t>
            </a:r>
            <a:r>
              <a:rPr sz="3600" dirty="0">
                <a:solidFill>
                  <a:srgbClr val="23292D"/>
                </a:solidFill>
                <a:latin typeface="+mn-lt"/>
                <a:cs typeface="Comic Sans MS"/>
              </a:rPr>
              <a:t>.</a:t>
            </a:r>
            <a:endParaRPr sz="3600" dirty="0">
              <a:latin typeface="+mn-lt"/>
              <a:cs typeface="Comic Sans MS"/>
            </a:endParaRPr>
          </a:p>
        </p:txBody>
      </p:sp>
    </p:spTree>
    <p:extLst>
      <p:ext uri="{BB962C8B-B14F-4D97-AF65-F5344CB8AC3E}">
        <p14:creationId xmlns:p14="http://schemas.microsoft.com/office/powerpoint/2010/main" val="3937483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5380" y="816525"/>
            <a:ext cx="4558370" cy="689131"/>
          </a:xfrm>
          <a:prstGeom prst="rect">
            <a:avLst/>
          </a:prstGeom>
        </p:spPr>
        <p:txBody>
          <a:bodyPr vert="horz" wrap="square" lIns="0" tIns="11906" rIns="0" bIns="0" numCol="1" rtlCol="0" anchor="ctr" anchorCtr="0" compatLnSpc="1">
            <a:prstTxWarp prst="textNoShape">
              <a:avLst/>
            </a:prstTxWarp>
            <a:spAutoFit/>
          </a:bodyPr>
          <a:lstStyle/>
          <a:p>
            <a:pPr marL="11906" algn="just">
              <a:lnSpc>
                <a:spcPct val="100000"/>
              </a:lnSpc>
              <a:spcBef>
                <a:spcPts val="94"/>
              </a:spcBef>
            </a:pPr>
            <a:r>
              <a:rPr spc="-272" dirty="0">
                <a:latin typeface="+mn-lt"/>
                <a:cs typeface="Cambria"/>
              </a:rPr>
              <a:t>M</a:t>
            </a:r>
            <a:r>
              <a:rPr spc="-258" dirty="0">
                <a:latin typeface="+mn-lt"/>
                <a:cs typeface="Comic Sans MS"/>
              </a:rPr>
              <a:t>é</a:t>
            </a:r>
            <a:r>
              <a:rPr spc="-511" dirty="0">
                <a:latin typeface="+mn-lt"/>
                <a:cs typeface="Comic Sans MS"/>
              </a:rPr>
              <a:t>t</a:t>
            </a:r>
            <a:r>
              <a:rPr spc="-183" dirty="0">
                <a:latin typeface="+mn-lt"/>
                <a:cs typeface="Comic Sans MS"/>
              </a:rPr>
              <a:t>a</a:t>
            </a:r>
            <a:r>
              <a:rPr spc="-272" dirty="0">
                <a:latin typeface="+mn-lt"/>
                <a:cs typeface="Comic Sans MS"/>
              </a:rPr>
              <a:t>d</a:t>
            </a:r>
            <a:r>
              <a:rPr spc="-159" dirty="0">
                <a:latin typeface="+mn-lt"/>
                <a:cs typeface="Comic Sans MS"/>
              </a:rPr>
              <a:t>o</a:t>
            </a:r>
            <a:r>
              <a:rPr spc="-150" dirty="0">
                <a:latin typeface="+mn-lt"/>
                <a:cs typeface="Comic Sans MS"/>
              </a:rPr>
              <a:t>nn</a:t>
            </a:r>
            <a:r>
              <a:rPr spc="-258" dirty="0">
                <a:latin typeface="+mn-lt"/>
                <a:cs typeface="Comic Sans MS"/>
              </a:rPr>
              <a:t>ée</a:t>
            </a:r>
            <a:r>
              <a:rPr spc="-188" dirty="0">
                <a:latin typeface="+mn-lt"/>
                <a:cs typeface="Comic Sans MS"/>
              </a:rPr>
              <a:t>s</a:t>
            </a:r>
            <a:r>
              <a:rPr spc="-352" dirty="0">
                <a:latin typeface="+mn-lt"/>
                <a:cs typeface="Comic Sans MS"/>
              </a:rPr>
              <a:t> </a:t>
            </a:r>
            <a:r>
              <a:rPr spc="-258" dirty="0">
                <a:latin typeface="+mn-lt"/>
                <a:cs typeface="Comic Sans MS"/>
              </a:rPr>
              <a:t>e</a:t>
            </a:r>
            <a:r>
              <a:rPr spc="-511" dirty="0">
                <a:latin typeface="+mn-lt"/>
                <a:cs typeface="Comic Sans MS"/>
              </a:rPr>
              <a:t>t</a:t>
            </a:r>
            <a:r>
              <a:rPr spc="-352" dirty="0">
                <a:latin typeface="+mn-lt"/>
                <a:cs typeface="Comic Sans MS"/>
              </a:rPr>
              <a:t> </a:t>
            </a:r>
            <a:r>
              <a:rPr spc="-488" dirty="0">
                <a:latin typeface="+mn-lt"/>
                <a:cs typeface="Comic Sans MS"/>
              </a:rPr>
              <a:t>T</a:t>
            </a:r>
            <a:r>
              <a:rPr spc="-272" dirty="0">
                <a:latin typeface="+mn-lt"/>
                <a:cs typeface="Cambria"/>
              </a:rPr>
              <a:t>E</a:t>
            </a:r>
            <a:r>
              <a:rPr spc="-309" dirty="0">
                <a:latin typeface="+mn-lt"/>
                <a:cs typeface="Cambria"/>
              </a:rPr>
              <a:t>I</a:t>
            </a:r>
            <a:endParaRPr dirty="0">
              <a:latin typeface="+mn-lt"/>
              <a:cs typeface="Cambria"/>
            </a:endParaRPr>
          </a:p>
        </p:txBody>
      </p:sp>
      <p:sp>
        <p:nvSpPr>
          <p:cNvPr id="4" name="object 4"/>
          <p:cNvSpPr/>
          <p:nvPr/>
        </p:nvSpPr>
        <p:spPr>
          <a:xfrm>
            <a:off x="355857" y="2540724"/>
            <a:ext cx="1396186" cy="522796"/>
          </a:xfrm>
          <a:custGeom>
            <a:avLst/>
            <a:gdLst/>
            <a:ahLst/>
            <a:cxnLst/>
            <a:rect l="l" t="t" r="r" b="b"/>
            <a:pathLst>
              <a:path w="1722120" h="371475">
                <a:moveTo>
                  <a:pt x="1693242"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42453"/>
                </a:lnTo>
                <a:lnTo>
                  <a:pt x="1719996" y="354938"/>
                </a:lnTo>
                <a:lnTo>
                  <a:pt x="1714645" y="363856"/>
                </a:lnTo>
                <a:lnTo>
                  <a:pt x="1705727" y="369207"/>
                </a:lnTo>
                <a:lnTo>
                  <a:pt x="1693242" y="370991"/>
                </a:lnTo>
                <a:close/>
              </a:path>
            </a:pathLst>
          </a:custGeom>
          <a:solidFill>
            <a:srgbClr val="1B1F22">
              <a:alpha val="5097"/>
            </a:srgbClr>
          </a:solidFill>
        </p:spPr>
        <p:txBody>
          <a:bodyPr wrap="square" lIns="0" tIns="0" rIns="0" bIns="0" rtlCol="0"/>
          <a:lstStyle/>
          <a:p>
            <a:endParaRPr/>
          </a:p>
        </p:txBody>
      </p:sp>
      <p:sp>
        <p:nvSpPr>
          <p:cNvPr id="6" name="object 6"/>
          <p:cNvSpPr/>
          <p:nvPr/>
        </p:nvSpPr>
        <p:spPr>
          <a:xfrm>
            <a:off x="885500" y="3075671"/>
            <a:ext cx="1334465" cy="513050"/>
          </a:xfrm>
          <a:custGeom>
            <a:avLst/>
            <a:gdLst/>
            <a:ahLst/>
            <a:cxnLst/>
            <a:rect l="l" t="t" r="r" b="b"/>
            <a:pathLst>
              <a:path w="1722120" h="371475">
                <a:moveTo>
                  <a:pt x="1693242"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42453"/>
                </a:lnTo>
                <a:lnTo>
                  <a:pt x="1719996" y="354938"/>
                </a:lnTo>
                <a:lnTo>
                  <a:pt x="1714645" y="363856"/>
                </a:lnTo>
                <a:lnTo>
                  <a:pt x="1705727" y="369207"/>
                </a:lnTo>
                <a:lnTo>
                  <a:pt x="1693242" y="370991"/>
                </a:lnTo>
                <a:close/>
              </a:path>
            </a:pathLst>
          </a:custGeom>
          <a:solidFill>
            <a:srgbClr val="1B1F22">
              <a:alpha val="5097"/>
            </a:srgbClr>
          </a:solidFill>
        </p:spPr>
        <p:txBody>
          <a:bodyPr wrap="square" lIns="0" tIns="0" rIns="0" bIns="0" rtlCol="0"/>
          <a:lstStyle/>
          <a:p>
            <a:endParaRPr/>
          </a:p>
        </p:txBody>
      </p:sp>
      <p:sp>
        <p:nvSpPr>
          <p:cNvPr id="7" name="object 7"/>
          <p:cNvSpPr txBox="1"/>
          <p:nvPr/>
        </p:nvSpPr>
        <p:spPr>
          <a:xfrm>
            <a:off x="355857" y="1972992"/>
            <a:ext cx="8660553" cy="3820990"/>
          </a:xfrm>
          <a:prstGeom prst="rect">
            <a:avLst/>
          </a:prstGeom>
        </p:spPr>
        <p:txBody>
          <a:bodyPr vert="horz" wrap="square" lIns="0" tIns="11311" rIns="0" bIns="0" rtlCol="0">
            <a:spAutoFit/>
          </a:bodyPr>
          <a:lstStyle/>
          <a:p>
            <a:pPr marL="11906" algn="just">
              <a:spcBef>
                <a:spcPts val="89"/>
              </a:spcBef>
            </a:pPr>
            <a:r>
              <a:rPr sz="3200" dirty="0">
                <a:solidFill>
                  <a:srgbClr val="23292D"/>
                </a:solidFill>
                <a:latin typeface="+mn-lt"/>
                <a:cs typeface="Comic Sans MS"/>
              </a:rPr>
              <a:t>Dans un document encodé en TEI, on trouve dans le</a:t>
            </a:r>
            <a:endParaRPr sz="3200" dirty="0">
              <a:latin typeface="+mn-lt"/>
              <a:cs typeface="Comic Sans MS"/>
            </a:endParaRPr>
          </a:p>
          <a:p>
            <a:pPr marL="91678" algn="just">
              <a:spcBef>
                <a:spcPts val="94"/>
              </a:spcBef>
            </a:pPr>
            <a:r>
              <a:rPr sz="2000" dirty="0">
                <a:solidFill>
                  <a:srgbClr val="23292D"/>
                </a:solidFill>
                <a:latin typeface="+mn-lt"/>
                <a:cs typeface="Courier New"/>
              </a:rPr>
              <a:t>&lt;teiHeader&gt; </a:t>
            </a:r>
            <a:r>
              <a:rPr sz="3200" dirty="0">
                <a:solidFill>
                  <a:srgbClr val="0366D5"/>
                </a:solidFill>
                <a:latin typeface="+mn-lt"/>
                <a:cs typeface="Cambria"/>
                <a:hlinkClick r:id="rId2"/>
              </a:rPr>
              <a:t>(</a:t>
            </a:r>
            <a:r>
              <a:rPr sz="3200" dirty="0">
                <a:solidFill>
                  <a:srgbClr val="0366D5"/>
                </a:solidFill>
                <a:latin typeface="+mn-lt"/>
                <a:cs typeface="Comic Sans MS"/>
                <a:hlinkClick r:id="rId2"/>
              </a:rPr>
              <a:t>cf. TEI</a:t>
            </a:r>
            <a:r>
              <a:rPr sz="3200" dirty="0">
                <a:solidFill>
                  <a:srgbClr val="0366D5"/>
                </a:solidFill>
                <a:latin typeface="+mn-lt"/>
                <a:cs typeface="Cambria"/>
                <a:hlinkClick r:id="rId2"/>
              </a:rPr>
              <a:t>) </a:t>
            </a:r>
            <a:r>
              <a:rPr sz="3200" dirty="0">
                <a:solidFill>
                  <a:srgbClr val="23292D"/>
                </a:solidFill>
                <a:latin typeface="+mn-lt"/>
                <a:cs typeface="Comic Sans MS"/>
              </a:rPr>
              <a:t>les métadonnées du document.</a:t>
            </a:r>
            <a:endParaRPr sz="3200" dirty="0">
              <a:latin typeface="+mn-lt"/>
              <a:cs typeface="Comic Sans MS"/>
            </a:endParaRPr>
          </a:p>
          <a:p>
            <a:pPr marL="11906" marR="4763" algn="just">
              <a:lnSpc>
                <a:spcPct val="103200"/>
              </a:lnSpc>
              <a:spcBef>
                <a:spcPts val="492"/>
              </a:spcBef>
            </a:pPr>
            <a:r>
              <a:rPr sz="3200" dirty="0">
                <a:solidFill>
                  <a:srgbClr val="23292D"/>
                </a:solidFill>
                <a:latin typeface="+mn-lt"/>
                <a:cs typeface="Comic Sans MS"/>
              </a:rPr>
              <a:t>Le </a:t>
            </a:r>
            <a:r>
              <a:rPr sz="2000" dirty="0">
                <a:solidFill>
                  <a:srgbClr val="23292D"/>
                </a:solidFill>
                <a:latin typeface="+mn-lt"/>
                <a:cs typeface="Courier New"/>
              </a:rPr>
              <a:t>&lt;teiHeader&gt; </a:t>
            </a:r>
            <a:r>
              <a:rPr sz="3200" dirty="0">
                <a:solidFill>
                  <a:srgbClr val="23292D"/>
                </a:solidFill>
                <a:latin typeface="+mn-lt"/>
                <a:cs typeface="Comic Sans MS"/>
              </a:rPr>
              <a:t>fournit une description structurée des données  contenues dans le document XML.</a:t>
            </a:r>
            <a:endParaRPr sz="3200" dirty="0">
              <a:latin typeface="+mn-lt"/>
              <a:cs typeface="Comic Sans MS"/>
            </a:endParaRPr>
          </a:p>
          <a:p>
            <a:pPr marL="11906" marR="515541" algn="just">
              <a:lnSpc>
                <a:spcPct val="120000"/>
              </a:lnSpc>
            </a:pPr>
            <a:r>
              <a:rPr sz="3200" dirty="0">
                <a:solidFill>
                  <a:srgbClr val="23292D"/>
                </a:solidFill>
                <a:latin typeface="+mn-lt"/>
                <a:cs typeface="Comic Sans MS"/>
              </a:rPr>
              <a:t>Certains éléments sont obligatoires, d'autres sont facultatifs.  La hiérarchie des données est contrainte par le schéma.</a:t>
            </a:r>
            <a:endParaRPr sz="3200" dirty="0">
              <a:latin typeface="+mn-lt"/>
              <a:cs typeface="Comic Sans MS"/>
            </a:endParaRPr>
          </a:p>
        </p:txBody>
      </p:sp>
    </p:spTree>
    <p:extLst>
      <p:ext uri="{BB962C8B-B14F-4D97-AF65-F5344CB8AC3E}">
        <p14:creationId xmlns:p14="http://schemas.microsoft.com/office/powerpoint/2010/main" val="362169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1025577"/>
            <a:ext cx="7732514" cy="5297686"/>
            <a:chOff x="751495" y="1093948"/>
            <a:chExt cx="8248015" cy="5650865"/>
          </a:xfrm>
        </p:grpSpPr>
        <p:sp>
          <p:nvSpPr>
            <p:cNvPr id="3" name="object 3"/>
            <p:cNvSpPr/>
            <p:nvPr/>
          </p:nvSpPr>
          <p:spPr>
            <a:xfrm>
              <a:off x="756251" y="1098705"/>
              <a:ext cx="8238490" cy="5641340"/>
            </a:xfrm>
            <a:custGeom>
              <a:avLst/>
              <a:gdLst/>
              <a:ahLst/>
              <a:cxnLst/>
              <a:rect l="l" t="t" r="r" b="b"/>
              <a:pathLst>
                <a:path w="8238490" h="5641340">
                  <a:moveTo>
                    <a:pt x="8214128" y="5640970"/>
                  </a:moveTo>
                  <a:lnTo>
                    <a:pt x="23781" y="5640970"/>
                  </a:lnTo>
                  <a:lnTo>
                    <a:pt x="13377" y="5639483"/>
                  </a:lnTo>
                  <a:lnTo>
                    <a:pt x="5945" y="5635024"/>
                  </a:lnTo>
                  <a:lnTo>
                    <a:pt x="1486" y="5627592"/>
                  </a:lnTo>
                  <a:lnTo>
                    <a:pt x="0" y="5617188"/>
                  </a:lnTo>
                  <a:lnTo>
                    <a:pt x="0" y="23781"/>
                  </a:lnTo>
                  <a:lnTo>
                    <a:pt x="1486" y="13376"/>
                  </a:lnTo>
                  <a:lnTo>
                    <a:pt x="5945" y="5945"/>
                  </a:lnTo>
                  <a:lnTo>
                    <a:pt x="13377" y="1486"/>
                  </a:lnTo>
                  <a:lnTo>
                    <a:pt x="23781" y="0"/>
                  </a:lnTo>
                  <a:lnTo>
                    <a:pt x="8214128" y="0"/>
                  </a:lnTo>
                  <a:lnTo>
                    <a:pt x="8224532" y="1486"/>
                  </a:lnTo>
                  <a:lnTo>
                    <a:pt x="8231964" y="5945"/>
                  </a:lnTo>
                  <a:lnTo>
                    <a:pt x="8236423" y="13376"/>
                  </a:lnTo>
                  <a:lnTo>
                    <a:pt x="8237909" y="23781"/>
                  </a:lnTo>
                  <a:lnTo>
                    <a:pt x="8237909" y="5617188"/>
                  </a:lnTo>
                  <a:lnTo>
                    <a:pt x="8236423" y="5627592"/>
                  </a:lnTo>
                  <a:lnTo>
                    <a:pt x="8231964" y="5635024"/>
                  </a:lnTo>
                  <a:lnTo>
                    <a:pt x="8224532" y="5639483"/>
                  </a:lnTo>
                  <a:lnTo>
                    <a:pt x="8214128" y="5640970"/>
                  </a:lnTo>
                  <a:close/>
                </a:path>
              </a:pathLst>
            </a:custGeom>
            <a:solidFill>
              <a:srgbClr val="F6F8F9"/>
            </a:solidFill>
          </p:spPr>
          <p:txBody>
            <a:bodyPr wrap="square" lIns="0" tIns="0" rIns="0" bIns="0" rtlCol="0"/>
            <a:lstStyle/>
            <a:p>
              <a:endParaRPr/>
            </a:p>
          </p:txBody>
        </p:sp>
        <p:sp>
          <p:nvSpPr>
            <p:cNvPr id="4" name="object 4"/>
            <p:cNvSpPr/>
            <p:nvPr/>
          </p:nvSpPr>
          <p:spPr>
            <a:xfrm>
              <a:off x="756251" y="1098705"/>
              <a:ext cx="8238490" cy="5641340"/>
            </a:xfrm>
            <a:custGeom>
              <a:avLst/>
              <a:gdLst/>
              <a:ahLst/>
              <a:cxnLst/>
              <a:rect l="l" t="t" r="r" b="b"/>
              <a:pathLst>
                <a:path w="8238490" h="5641340">
                  <a:moveTo>
                    <a:pt x="0" y="5617188"/>
                  </a:moveTo>
                  <a:lnTo>
                    <a:pt x="0" y="23781"/>
                  </a:lnTo>
                  <a:lnTo>
                    <a:pt x="1486" y="13376"/>
                  </a:lnTo>
                  <a:lnTo>
                    <a:pt x="5945" y="5945"/>
                  </a:lnTo>
                  <a:lnTo>
                    <a:pt x="13377" y="1486"/>
                  </a:lnTo>
                  <a:lnTo>
                    <a:pt x="23781" y="0"/>
                  </a:lnTo>
                  <a:lnTo>
                    <a:pt x="8214128" y="0"/>
                  </a:lnTo>
                  <a:lnTo>
                    <a:pt x="8224532" y="1486"/>
                  </a:lnTo>
                  <a:lnTo>
                    <a:pt x="8231964" y="5945"/>
                  </a:lnTo>
                  <a:lnTo>
                    <a:pt x="8236423" y="13376"/>
                  </a:lnTo>
                  <a:lnTo>
                    <a:pt x="8237909" y="23781"/>
                  </a:lnTo>
                  <a:lnTo>
                    <a:pt x="8237909" y="5617188"/>
                  </a:lnTo>
                  <a:lnTo>
                    <a:pt x="8236423" y="5627592"/>
                  </a:lnTo>
                  <a:lnTo>
                    <a:pt x="8231964" y="5635024"/>
                  </a:lnTo>
                  <a:lnTo>
                    <a:pt x="8224532" y="5639483"/>
                  </a:lnTo>
                  <a:lnTo>
                    <a:pt x="8214128" y="5640970"/>
                  </a:lnTo>
                  <a:lnTo>
                    <a:pt x="23781" y="5640970"/>
                  </a:lnTo>
                  <a:lnTo>
                    <a:pt x="13377" y="5639483"/>
                  </a:lnTo>
                  <a:lnTo>
                    <a:pt x="5945" y="5635024"/>
                  </a:lnTo>
                  <a:lnTo>
                    <a:pt x="1486" y="5627592"/>
                  </a:lnTo>
                  <a:lnTo>
                    <a:pt x="0" y="5617188"/>
                  </a:lnTo>
                  <a:close/>
                </a:path>
              </a:pathLst>
            </a:custGeom>
            <a:ln w="9512">
              <a:solidFill>
                <a:srgbClr val="999999"/>
              </a:solidFill>
            </a:ln>
          </p:spPr>
          <p:txBody>
            <a:bodyPr wrap="square" lIns="0" tIns="0" rIns="0" bIns="0" rtlCol="0"/>
            <a:lstStyle/>
            <a:p>
              <a:endParaRPr/>
            </a:p>
          </p:txBody>
        </p:sp>
      </p:grpSp>
      <p:sp>
        <p:nvSpPr>
          <p:cNvPr id="5" name="object 5"/>
          <p:cNvSpPr txBox="1">
            <a:spLocks noGrp="1"/>
          </p:cNvSpPr>
          <p:nvPr>
            <p:ph type="title"/>
          </p:nvPr>
        </p:nvSpPr>
        <p:spPr>
          <a:xfrm>
            <a:off x="694114" y="464054"/>
            <a:ext cx="4111802" cy="423225"/>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2672" dirty="0">
                <a:latin typeface="+mn-lt"/>
                <a:cs typeface="Comic Sans MS"/>
              </a:rPr>
              <a:t>Un document T</a:t>
            </a:r>
            <a:r>
              <a:rPr sz="2672" dirty="0">
                <a:latin typeface="+mn-lt"/>
                <a:cs typeface="Cambria"/>
              </a:rPr>
              <a:t>EI </a:t>
            </a:r>
            <a:r>
              <a:rPr sz="2672" dirty="0">
                <a:latin typeface="+mn-lt"/>
                <a:cs typeface="Comic Sans MS"/>
              </a:rPr>
              <a:t>minimal</a:t>
            </a:r>
          </a:p>
        </p:txBody>
      </p:sp>
      <p:sp>
        <p:nvSpPr>
          <p:cNvPr id="6" name="object 6"/>
          <p:cNvSpPr txBox="1"/>
          <p:nvPr/>
        </p:nvSpPr>
        <p:spPr>
          <a:xfrm>
            <a:off x="845721" y="1141645"/>
            <a:ext cx="6243638" cy="5143596"/>
          </a:xfrm>
          <a:prstGeom prst="rect">
            <a:avLst/>
          </a:prstGeom>
        </p:spPr>
        <p:txBody>
          <a:bodyPr vert="horz" wrap="square" lIns="0" tIns="11311" rIns="0" bIns="0" rtlCol="0">
            <a:spAutoFit/>
          </a:bodyPr>
          <a:lstStyle/>
          <a:p>
            <a:pPr marL="11906">
              <a:lnSpc>
                <a:spcPts val="2025"/>
              </a:lnSpc>
              <a:spcBef>
                <a:spcPts val="89"/>
              </a:spcBef>
              <a:tabLst>
                <a:tab pos="673298" algn="l"/>
              </a:tabLst>
            </a:pPr>
            <a:r>
              <a:rPr sz="1734" dirty="0">
                <a:solidFill>
                  <a:srgbClr val="000080"/>
                </a:solidFill>
                <a:latin typeface="Courier New"/>
                <a:cs typeface="Courier New"/>
              </a:rPr>
              <a:t>&lt;TEI	</a:t>
            </a:r>
            <a:r>
              <a:rPr sz="1734" dirty="0">
                <a:solidFill>
                  <a:srgbClr val="008080"/>
                </a:solidFill>
                <a:latin typeface="Courier New"/>
                <a:cs typeface="Courier New"/>
              </a:rPr>
              <a:t>xmlns</a:t>
            </a:r>
            <a:r>
              <a:rPr sz="1734" dirty="0">
                <a:solidFill>
                  <a:srgbClr val="000080"/>
                </a:solidFill>
                <a:latin typeface="Courier New"/>
                <a:cs typeface="Courier New"/>
              </a:rPr>
              <a:t>=</a:t>
            </a:r>
            <a:r>
              <a:rPr sz="1734" dirty="0">
                <a:solidFill>
                  <a:srgbClr val="DD1144"/>
                </a:solidFill>
                <a:latin typeface="Courier New"/>
                <a:cs typeface="Courier New"/>
              </a:rPr>
              <a:t>"</a:t>
            </a:r>
            <a:r>
              <a:rPr sz="1734" dirty="0">
                <a:solidFill>
                  <a:srgbClr val="DD1144"/>
                </a:solidFill>
                <a:latin typeface="Courier New"/>
                <a:cs typeface="Courier New"/>
                <a:hlinkClick r:id="rId2"/>
              </a:rPr>
              <a:t>http://www.tei-c.org/ns/1.0</a:t>
            </a:r>
            <a:r>
              <a:rPr sz="1734" dirty="0">
                <a:solidFill>
                  <a:srgbClr val="DD1144"/>
                </a:solidFill>
                <a:latin typeface="Courier New"/>
                <a:cs typeface="Courier New"/>
              </a:rPr>
              <a:t>"</a:t>
            </a:r>
            <a:r>
              <a:rPr sz="1734" dirty="0">
                <a:solidFill>
                  <a:srgbClr val="000080"/>
                </a:solidFill>
                <a:latin typeface="Courier New"/>
                <a:cs typeface="Courier New"/>
              </a:rPr>
              <a:t>&gt;</a:t>
            </a:r>
            <a:endParaRPr sz="1734">
              <a:latin typeface="Courier New"/>
              <a:cs typeface="Courier New"/>
            </a:endParaRPr>
          </a:p>
          <a:p>
            <a:pPr marL="276225">
              <a:lnSpc>
                <a:spcPts val="1964"/>
              </a:lnSpc>
            </a:pPr>
            <a:r>
              <a:rPr sz="1734" dirty="0">
                <a:solidFill>
                  <a:srgbClr val="000080"/>
                </a:solidFill>
                <a:latin typeface="Courier New"/>
                <a:cs typeface="Courier New"/>
              </a:rPr>
              <a:t>&lt;teiHeader&gt;</a:t>
            </a:r>
            <a:endParaRPr sz="1734">
              <a:latin typeface="Courier New"/>
              <a:cs typeface="Courier New"/>
            </a:endParaRPr>
          </a:p>
          <a:p>
            <a:pPr marL="805458">
              <a:lnSpc>
                <a:spcPts val="1964"/>
              </a:lnSpc>
            </a:pPr>
            <a:r>
              <a:rPr sz="1734" dirty="0">
                <a:solidFill>
                  <a:srgbClr val="000080"/>
                </a:solidFill>
                <a:latin typeface="Courier New"/>
                <a:cs typeface="Courier New"/>
              </a:rPr>
              <a:t>&lt;fileDesc&gt;</a:t>
            </a:r>
            <a:endParaRPr sz="1734">
              <a:latin typeface="Courier New"/>
              <a:cs typeface="Courier New"/>
            </a:endParaRPr>
          </a:p>
          <a:p>
            <a:pPr marL="1202531">
              <a:lnSpc>
                <a:spcPts val="1964"/>
              </a:lnSpc>
            </a:pPr>
            <a:r>
              <a:rPr sz="1734" dirty="0">
                <a:solidFill>
                  <a:srgbClr val="000080"/>
                </a:solidFill>
                <a:latin typeface="Courier New"/>
                <a:cs typeface="Courier New"/>
              </a:rPr>
              <a:t>&lt;titleStmt&gt;</a:t>
            </a:r>
            <a:endParaRPr sz="1734">
              <a:latin typeface="Courier New"/>
              <a:cs typeface="Courier New"/>
            </a:endParaRPr>
          </a:p>
          <a:p>
            <a:pPr marL="1599605">
              <a:lnSpc>
                <a:spcPts val="1964"/>
              </a:lnSpc>
            </a:pPr>
            <a:r>
              <a:rPr sz="1734" spc="-5" dirty="0">
                <a:solidFill>
                  <a:srgbClr val="000080"/>
                </a:solidFill>
                <a:latin typeface="Courier New"/>
                <a:cs typeface="Courier New"/>
              </a:rPr>
              <a:t>&lt;title&gt;</a:t>
            </a:r>
            <a:r>
              <a:rPr sz="1734" spc="-5" dirty="0">
                <a:solidFill>
                  <a:srgbClr val="23292D"/>
                </a:solidFill>
                <a:latin typeface="Courier New"/>
                <a:cs typeface="Courier New"/>
              </a:rPr>
              <a:t>Title</a:t>
            </a:r>
            <a:r>
              <a:rPr sz="1734" spc="-5" dirty="0">
                <a:solidFill>
                  <a:srgbClr val="000080"/>
                </a:solidFill>
                <a:latin typeface="Courier New"/>
                <a:cs typeface="Courier New"/>
              </a:rPr>
              <a:t>&lt;/title&gt;</a:t>
            </a:r>
            <a:endParaRPr sz="1734">
              <a:latin typeface="Courier New"/>
              <a:cs typeface="Courier New"/>
            </a:endParaRPr>
          </a:p>
          <a:p>
            <a:pPr marL="1202531">
              <a:lnSpc>
                <a:spcPts val="1964"/>
              </a:lnSpc>
            </a:pPr>
            <a:r>
              <a:rPr sz="1734" dirty="0">
                <a:solidFill>
                  <a:srgbClr val="000080"/>
                </a:solidFill>
                <a:latin typeface="Courier New"/>
                <a:cs typeface="Courier New"/>
              </a:rPr>
              <a:t>&lt;/titleStmt&gt;</a:t>
            </a:r>
            <a:endParaRPr sz="1734">
              <a:latin typeface="Courier New"/>
              <a:cs typeface="Courier New"/>
            </a:endParaRPr>
          </a:p>
          <a:p>
            <a:pPr marL="1202531">
              <a:lnSpc>
                <a:spcPts val="1964"/>
              </a:lnSpc>
            </a:pPr>
            <a:r>
              <a:rPr sz="1734" dirty="0">
                <a:solidFill>
                  <a:srgbClr val="000080"/>
                </a:solidFill>
                <a:latin typeface="Courier New"/>
                <a:cs typeface="Courier New"/>
              </a:rPr>
              <a:t>&lt;publicationStmt&gt;</a:t>
            </a:r>
            <a:endParaRPr sz="1734">
              <a:latin typeface="Courier New"/>
              <a:cs typeface="Courier New"/>
            </a:endParaRPr>
          </a:p>
          <a:p>
            <a:pPr marL="1599605">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Publication</a:t>
            </a:r>
            <a:r>
              <a:rPr sz="1734" spc="-56" dirty="0">
                <a:solidFill>
                  <a:srgbClr val="23292D"/>
                </a:solidFill>
                <a:latin typeface="Courier New"/>
                <a:cs typeface="Courier New"/>
              </a:rPr>
              <a:t> </a:t>
            </a:r>
            <a:r>
              <a:rPr sz="1734" dirty="0">
                <a:solidFill>
                  <a:srgbClr val="23292D"/>
                </a:solidFill>
                <a:latin typeface="Courier New"/>
                <a:cs typeface="Courier New"/>
              </a:rPr>
              <a:t>Information</a:t>
            </a:r>
            <a:r>
              <a:rPr sz="1734" dirty="0">
                <a:solidFill>
                  <a:srgbClr val="000080"/>
                </a:solidFill>
                <a:latin typeface="Courier New"/>
                <a:cs typeface="Courier New"/>
              </a:rPr>
              <a:t>&lt;/p&gt;</a:t>
            </a:r>
            <a:endParaRPr sz="1734">
              <a:latin typeface="Courier New"/>
              <a:cs typeface="Courier New"/>
            </a:endParaRPr>
          </a:p>
          <a:p>
            <a:pPr marL="1202531">
              <a:lnSpc>
                <a:spcPts val="1964"/>
              </a:lnSpc>
            </a:pPr>
            <a:r>
              <a:rPr sz="1734" dirty="0">
                <a:solidFill>
                  <a:srgbClr val="000080"/>
                </a:solidFill>
                <a:latin typeface="Courier New"/>
                <a:cs typeface="Courier New"/>
              </a:rPr>
              <a:t>&lt;/publicationStmt&gt;</a:t>
            </a:r>
            <a:endParaRPr sz="1734">
              <a:latin typeface="Courier New"/>
              <a:cs typeface="Courier New"/>
            </a:endParaRPr>
          </a:p>
          <a:p>
            <a:pPr marL="1202531">
              <a:lnSpc>
                <a:spcPts val="1964"/>
              </a:lnSpc>
            </a:pPr>
            <a:r>
              <a:rPr sz="1734" dirty="0">
                <a:solidFill>
                  <a:srgbClr val="000080"/>
                </a:solidFill>
                <a:latin typeface="Courier New"/>
                <a:cs typeface="Courier New"/>
              </a:rPr>
              <a:t>&lt;sourceDesc&gt;</a:t>
            </a:r>
            <a:endParaRPr sz="1734">
              <a:latin typeface="Courier New"/>
              <a:cs typeface="Courier New"/>
            </a:endParaRPr>
          </a:p>
          <a:p>
            <a:pPr marL="1599605">
              <a:lnSpc>
                <a:spcPts val="1964"/>
              </a:lnSpc>
            </a:pPr>
            <a:r>
              <a:rPr sz="1734" dirty="0">
                <a:solidFill>
                  <a:srgbClr val="000080"/>
                </a:solidFill>
                <a:latin typeface="Courier New"/>
                <a:cs typeface="Courier New"/>
              </a:rPr>
              <a:t>&lt;p&gt;</a:t>
            </a:r>
            <a:r>
              <a:rPr sz="1734" dirty="0">
                <a:solidFill>
                  <a:srgbClr val="23292D"/>
                </a:solidFill>
                <a:latin typeface="Courier New"/>
                <a:cs typeface="Courier New"/>
              </a:rPr>
              <a:t>Information</a:t>
            </a:r>
            <a:r>
              <a:rPr sz="1734" spc="-14" dirty="0">
                <a:solidFill>
                  <a:srgbClr val="23292D"/>
                </a:solidFill>
                <a:latin typeface="Courier New"/>
                <a:cs typeface="Courier New"/>
              </a:rPr>
              <a:t> </a:t>
            </a:r>
            <a:r>
              <a:rPr sz="1734" dirty="0">
                <a:solidFill>
                  <a:srgbClr val="23292D"/>
                </a:solidFill>
                <a:latin typeface="Courier New"/>
                <a:cs typeface="Courier New"/>
              </a:rPr>
              <a:t>about</a:t>
            </a:r>
            <a:r>
              <a:rPr sz="1734" spc="-9" dirty="0">
                <a:solidFill>
                  <a:srgbClr val="23292D"/>
                </a:solidFill>
                <a:latin typeface="Courier New"/>
                <a:cs typeface="Courier New"/>
              </a:rPr>
              <a:t> </a:t>
            </a:r>
            <a:r>
              <a:rPr sz="1734" dirty="0">
                <a:solidFill>
                  <a:srgbClr val="23292D"/>
                </a:solidFill>
                <a:latin typeface="Courier New"/>
                <a:cs typeface="Courier New"/>
              </a:rPr>
              <a:t>the</a:t>
            </a:r>
            <a:r>
              <a:rPr sz="1734" spc="-9" dirty="0">
                <a:solidFill>
                  <a:srgbClr val="23292D"/>
                </a:solidFill>
                <a:latin typeface="Courier New"/>
                <a:cs typeface="Courier New"/>
              </a:rPr>
              <a:t> </a:t>
            </a:r>
            <a:r>
              <a:rPr sz="1734" spc="-5" dirty="0">
                <a:solidFill>
                  <a:srgbClr val="23292D"/>
                </a:solidFill>
                <a:latin typeface="Courier New"/>
                <a:cs typeface="Courier New"/>
              </a:rPr>
              <a:t>source</a:t>
            </a:r>
            <a:r>
              <a:rPr sz="1734" spc="-5" dirty="0">
                <a:solidFill>
                  <a:srgbClr val="000080"/>
                </a:solidFill>
                <a:latin typeface="Courier New"/>
                <a:cs typeface="Courier New"/>
              </a:rPr>
              <a:t>&lt;/p&gt;</a:t>
            </a:r>
            <a:endParaRPr sz="1734">
              <a:latin typeface="Courier New"/>
              <a:cs typeface="Courier New"/>
            </a:endParaRPr>
          </a:p>
          <a:p>
            <a:pPr marL="1202531">
              <a:lnSpc>
                <a:spcPts val="1964"/>
              </a:lnSpc>
            </a:pPr>
            <a:r>
              <a:rPr sz="1734" dirty="0">
                <a:solidFill>
                  <a:srgbClr val="000080"/>
                </a:solidFill>
                <a:latin typeface="Courier New"/>
                <a:cs typeface="Courier New"/>
              </a:rPr>
              <a:t>&lt;/sourceDesc&gt;</a:t>
            </a:r>
            <a:endParaRPr sz="1734">
              <a:latin typeface="Courier New"/>
              <a:cs typeface="Courier New"/>
            </a:endParaRPr>
          </a:p>
          <a:p>
            <a:pPr marL="805458">
              <a:lnSpc>
                <a:spcPts val="1964"/>
              </a:lnSpc>
            </a:pPr>
            <a:r>
              <a:rPr sz="1734" dirty="0">
                <a:solidFill>
                  <a:srgbClr val="000080"/>
                </a:solidFill>
                <a:latin typeface="Courier New"/>
                <a:cs typeface="Courier New"/>
              </a:rPr>
              <a:t>&lt;/fileDesc&gt;</a:t>
            </a:r>
            <a:endParaRPr sz="1734">
              <a:latin typeface="Courier New"/>
              <a:cs typeface="Courier New"/>
            </a:endParaRPr>
          </a:p>
          <a:p>
            <a:pPr marL="276225">
              <a:lnSpc>
                <a:spcPts val="1964"/>
              </a:lnSpc>
            </a:pPr>
            <a:r>
              <a:rPr sz="1734" dirty="0">
                <a:solidFill>
                  <a:srgbClr val="000080"/>
                </a:solidFill>
                <a:latin typeface="Courier New"/>
                <a:cs typeface="Courier New"/>
              </a:rPr>
              <a:t>&lt;/teiHeader&gt;</a:t>
            </a:r>
            <a:endParaRPr sz="1734">
              <a:latin typeface="Courier New"/>
              <a:cs typeface="Courier New"/>
            </a:endParaRPr>
          </a:p>
          <a:p>
            <a:pPr marL="276225">
              <a:lnSpc>
                <a:spcPts val="1964"/>
              </a:lnSpc>
            </a:pPr>
            <a:r>
              <a:rPr sz="1734" spc="-5" dirty="0">
                <a:solidFill>
                  <a:srgbClr val="000080"/>
                </a:solidFill>
                <a:latin typeface="Courier New"/>
                <a:cs typeface="Courier New"/>
              </a:rPr>
              <a:t>&lt;text&gt;</a:t>
            </a:r>
            <a:endParaRPr sz="1734">
              <a:latin typeface="Courier New"/>
              <a:cs typeface="Courier New"/>
            </a:endParaRPr>
          </a:p>
          <a:p>
            <a:pPr marL="805458">
              <a:lnSpc>
                <a:spcPts val="1964"/>
              </a:lnSpc>
            </a:pPr>
            <a:r>
              <a:rPr sz="1734" spc="-5" dirty="0">
                <a:solidFill>
                  <a:srgbClr val="000080"/>
                </a:solidFill>
                <a:latin typeface="Courier New"/>
                <a:cs typeface="Courier New"/>
              </a:rPr>
              <a:t>&lt;body&gt;</a:t>
            </a:r>
            <a:endParaRPr sz="1734">
              <a:latin typeface="Courier New"/>
              <a:cs typeface="Courier New"/>
            </a:endParaRPr>
          </a:p>
          <a:p>
            <a:pPr marL="1202531">
              <a:lnSpc>
                <a:spcPts val="1964"/>
              </a:lnSpc>
            </a:pPr>
            <a:r>
              <a:rPr sz="1734" spc="-5" dirty="0">
                <a:solidFill>
                  <a:srgbClr val="000080"/>
                </a:solidFill>
                <a:latin typeface="Courier New"/>
                <a:cs typeface="Courier New"/>
              </a:rPr>
              <a:t>&lt;p&gt;</a:t>
            </a:r>
            <a:r>
              <a:rPr sz="1734" spc="-5" dirty="0">
                <a:solidFill>
                  <a:srgbClr val="23292D"/>
                </a:solidFill>
                <a:latin typeface="Courier New"/>
                <a:cs typeface="Courier New"/>
              </a:rPr>
              <a:t>Some</a:t>
            </a:r>
            <a:r>
              <a:rPr sz="1734" spc="-9" dirty="0">
                <a:solidFill>
                  <a:srgbClr val="23292D"/>
                </a:solidFill>
                <a:latin typeface="Courier New"/>
                <a:cs typeface="Courier New"/>
              </a:rPr>
              <a:t> </a:t>
            </a:r>
            <a:r>
              <a:rPr sz="1734" dirty="0">
                <a:solidFill>
                  <a:srgbClr val="23292D"/>
                </a:solidFill>
                <a:latin typeface="Courier New"/>
                <a:cs typeface="Courier New"/>
              </a:rPr>
              <a:t>text</a:t>
            </a:r>
            <a:r>
              <a:rPr sz="1734" spc="-9" dirty="0">
                <a:solidFill>
                  <a:srgbClr val="23292D"/>
                </a:solidFill>
                <a:latin typeface="Courier New"/>
                <a:cs typeface="Courier New"/>
              </a:rPr>
              <a:t> </a:t>
            </a:r>
            <a:r>
              <a:rPr sz="1734" spc="-5" dirty="0">
                <a:solidFill>
                  <a:srgbClr val="23292D"/>
                </a:solidFill>
                <a:latin typeface="Courier New"/>
                <a:cs typeface="Courier New"/>
              </a:rPr>
              <a:t>here.</a:t>
            </a:r>
            <a:r>
              <a:rPr sz="1734" spc="-5" dirty="0">
                <a:solidFill>
                  <a:srgbClr val="000080"/>
                </a:solidFill>
                <a:latin typeface="Courier New"/>
                <a:cs typeface="Courier New"/>
              </a:rPr>
              <a:t>&lt;/p&gt;</a:t>
            </a:r>
            <a:endParaRPr sz="1734">
              <a:latin typeface="Courier New"/>
              <a:cs typeface="Courier New"/>
            </a:endParaRPr>
          </a:p>
          <a:p>
            <a:pPr marL="805458">
              <a:lnSpc>
                <a:spcPts val="1964"/>
              </a:lnSpc>
            </a:pPr>
            <a:r>
              <a:rPr sz="1734" dirty="0">
                <a:solidFill>
                  <a:srgbClr val="000080"/>
                </a:solidFill>
                <a:latin typeface="Courier New"/>
                <a:cs typeface="Courier New"/>
              </a:rPr>
              <a:t>&lt;/body&gt;</a:t>
            </a:r>
            <a:endParaRPr sz="1734">
              <a:latin typeface="Courier New"/>
              <a:cs typeface="Courier New"/>
            </a:endParaRPr>
          </a:p>
          <a:p>
            <a:pPr marL="276225">
              <a:lnSpc>
                <a:spcPts val="1964"/>
              </a:lnSpc>
            </a:pPr>
            <a:r>
              <a:rPr sz="1734" dirty="0">
                <a:solidFill>
                  <a:srgbClr val="000080"/>
                </a:solidFill>
                <a:latin typeface="Courier New"/>
                <a:cs typeface="Courier New"/>
              </a:rPr>
              <a:t>&lt;/text&gt;</a:t>
            </a:r>
            <a:endParaRPr sz="1734">
              <a:latin typeface="Courier New"/>
              <a:cs typeface="Courier New"/>
            </a:endParaRPr>
          </a:p>
          <a:p>
            <a:pPr marL="11906">
              <a:lnSpc>
                <a:spcPts val="2025"/>
              </a:lnSpc>
            </a:pPr>
            <a:r>
              <a:rPr sz="1734" spc="-5" dirty="0">
                <a:solidFill>
                  <a:srgbClr val="000080"/>
                </a:solidFill>
                <a:latin typeface="Courier New"/>
                <a:cs typeface="Courier New"/>
              </a:rPr>
              <a:t>&lt;/TEI&gt;</a:t>
            </a:r>
            <a:endParaRPr sz="1734">
              <a:latin typeface="Courier New"/>
              <a:cs typeface="Courier New"/>
            </a:endParaRPr>
          </a:p>
        </p:txBody>
      </p:sp>
    </p:spTree>
    <p:extLst>
      <p:ext uri="{BB962C8B-B14F-4D97-AF65-F5344CB8AC3E}">
        <p14:creationId xmlns:p14="http://schemas.microsoft.com/office/powerpoint/2010/main" val="702073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1498234"/>
            <a:ext cx="7732514" cy="1052513"/>
            <a:chOff x="751495" y="1598116"/>
            <a:chExt cx="8248015" cy="1122680"/>
          </a:xfrm>
        </p:grpSpPr>
        <p:sp>
          <p:nvSpPr>
            <p:cNvPr id="3" name="object 3"/>
            <p:cNvSpPr/>
            <p:nvPr/>
          </p:nvSpPr>
          <p:spPr>
            <a:xfrm>
              <a:off x="756251" y="1602873"/>
              <a:ext cx="8238490" cy="1113155"/>
            </a:xfrm>
            <a:custGeom>
              <a:avLst/>
              <a:gdLst/>
              <a:ahLst/>
              <a:cxnLst/>
              <a:rect l="l" t="t" r="r" b="b"/>
              <a:pathLst>
                <a:path w="8238490" h="1113155">
                  <a:moveTo>
                    <a:pt x="8214128" y="1112973"/>
                  </a:moveTo>
                  <a:lnTo>
                    <a:pt x="23781" y="1112973"/>
                  </a:lnTo>
                  <a:lnTo>
                    <a:pt x="13377" y="1111487"/>
                  </a:lnTo>
                  <a:lnTo>
                    <a:pt x="5945" y="1107027"/>
                  </a:lnTo>
                  <a:lnTo>
                    <a:pt x="1486" y="1099596"/>
                  </a:lnTo>
                  <a:lnTo>
                    <a:pt x="0" y="1089192"/>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close/>
                </a:path>
              </a:pathLst>
            </a:custGeom>
            <a:solidFill>
              <a:srgbClr val="F6F8F9"/>
            </a:solidFill>
          </p:spPr>
          <p:txBody>
            <a:bodyPr wrap="square" lIns="0" tIns="0" rIns="0" bIns="0" rtlCol="0"/>
            <a:lstStyle/>
            <a:p>
              <a:endParaRPr/>
            </a:p>
          </p:txBody>
        </p:sp>
        <p:sp>
          <p:nvSpPr>
            <p:cNvPr id="4" name="object 4"/>
            <p:cNvSpPr/>
            <p:nvPr/>
          </p:nvSpPr>
          <p:spPr>
            <a:xfrm>
              <a:off x="756251" y="1602873"/>
              <a:ext cx="8238490" cy="1113155"/>
            </a:xfrm>
            <a:custGeom>
              <a:avLst/>
              <a:gdLst/>
              <a:ahLst/>
              <a:cxnLst/>
              <a:rect l="l" t="t" r="r" b="b"/>
              <a:pathLst>
                <a:path w="8238490" h="1113155">
                  <a:moveTo>
                    <a:pt x="0" y="1089192"/>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lnTo>
                    <a:pt x="23781" y="1112973"/>
                  </a:lnTo>
                  <a:lnTo>
                    <a:pt x="13377" y="1111487"/>
                  </a:lnTo>
                  <a:lnTo>
                    <a:pt x="5945" y="1107027"/>
                  </a:lnTo>
                  <a:lnTo>
                    <a:pt x="1486" y="1099596"/>
                  </a:lnTo>
                  <a:lnTo>
                    <a:pt x="0" y="1089192"/>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710480" y="3602896"/>
            <a:ext cx="7732514" cy="1052513"/>
            <a:chOff x="751495" y="3843089"/>
            <a:chExt cx="8248015" cy="1122680"/>
          </a:xfrm>
        </p:grpSpPr>
        <p:sp>
          <p:nvSpPr>
            <p:cNvPr id="6" name="object 6"/>
            <p:cNvSpPr/>
            <p:nvPr/>
          </p:nvSpPr>
          <p:spPr>
            <a:xfrm>
              <a:off x="756251" y="3847846"/>
              <a:ext cx="8238490" cy="1113155"/>
            </a:xfrm>
            <a:custGeom>
              <a:avLst/>
              <a:gdLst/>
              <a:ahLst/>
              <a:cxnLst/>
              <a:rect l="l" t="t" r="r" b="b"/>
              <a:pathLst>
                <a:path w="8238490" h="1113154">
                  <a:moveTo>
                    <a:pt x="8214128" y="1112973"/>
                  </a:moveTo>
                  <a:lnTo>
                    <a:pt x="23781" y="1112973"/>
                  </a:lnTo>
                  <a:lnTo>
                    <a:pt x="13377" y="1111487"/>
                  </a:lnTo>
                  <a:lnTo>
                    <a:pt x="5945" y="1107027"/>
                  </a:lnTo>
                  <a:lnTo>
                    <a:pt x="1486" y="1099596"/>
                  </a:lnTo>
                  <a:lnTo>
                    <a:pt x="0" y="1089192"/>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close/>
                </a:path>
              </a:pathLst>
            </a:custGeom>
            <a:solidFill>
              <a:srgbClr val="F6F8F9"/>
            </a:solidFill>
          </p:spPr>
          <p:txBody>
            <a:bodyPr wrap="square" lIns="0" tIns="0" rIns="0" bIns="0" rtlCol="0"/>
            <a:lstStyle/>
            <a:p>
              <a:endParaRPr/>
            </a:p>
          </p:txBody>
        </p:sp>
        <p:sp>
          <p:nvSpPr>
            <p:cNvPr id="7" name="object 7"/>
            <p:cNvSpPr/>
            <p:nvPr/>
          </p:nvSpPr>
          <p:spPr>
            <a:xfrm>
              <a:off x="756251" y="3847846"/>
              <a:ext cx="8238490" cy="1113155"/>
            </a:xfrm>
            <a:custGeom>
              <a:avLst/>
              <a:gdLst/>
              <a:ahLst/>
              <a:cxnLst/>
              <a:rect l="l" t="t" r="r" b="b"/>
              <a:pathLst>
                <a:path w="8238490" h="1113154">
                  <a:moveTo>
                    <a:pt x="0" y="1089192"/>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lnTo>
                    <a:pt x="23781" y="1112973"/>
                  </a:lnTo>
                  <a:lnTo>
                    <a:pt x="13377" y="1111487"/>
                  </a:lnTo>
                  <a:lnTo>
                    <a:pt x="5945" y="1107027"/>
                  </a:lnTo>
                  <a:lnTo>
                    <a:pt x="1486" y="1099596"/>
                  </a:lnTo>
                  <a:lnTo>
                    <a:pt x="0" y="1089192"/>
                  </a:lnTo>
                  <a:close/>
                </a:path>
              </a:pathLst>
            </a:custGeom>
            <a:ln w="9512">
              <a:solidFill>
                <a:srgbClr val="999999"/>
              </a:solidFill>
            </a:ln>
          </p:spPr>
          <p:txBody>
            <a:bodyPr wrap="square" lIns="0" tIns="0" rIns="0" bIns="0" rtlCol="0"/>
            <a:lstStyle/>
            <a:p>
              <a:endParaRPr/>
            </a:p>
          </p:txBody>
        </p:sp>
      </p:grpSp>
      <p:grpSp>
        <p:nvGrpSpPr>
          <p:cNvPr id="8" name="object 8"/>
          <p:cNvGrpSpPr/>
          <p:nvPr/>
        </p:nvGrpSpPr>
        <p:grpSpPr>
          <a:xfrm>
            <a:off x="710480" y="5324082"/>
            <a:ext cx="7732514" cy="1052513"/>
            <a:chOff x="751495" y="5679021"/>
            <a:chExt cx="8248015" cy="1122680"/>
          </a:xfrm>
        </p:grpSpPr>
        <p:sp>
          <p:nvSpPr>
            <p:cNvPr id="9" name="object 9"/>
            <p:cNvSpPr/>
            <p:nvPr/>
          </p:nvSpPr>
          <p:spPr>
            <a:xfrm>
              <a:off x="756251" y="5683777"/>
              <a:ext cx="8238490" cy="1113155"/>
            </a:xfrm>
            <a:custGeom>
              <a:avLst/>
              <a:gdLst/>
              <a:ahLst/>
              <a:cxnLst/>
              <a:rect l="l" t="t" r="r" b="b"/>
              <a:pathLst>
                <a:path w="8238490" h="1113154">
                  <a:moveTo>
                    <a:pt x="8214128" y="1112973"/>
                  </a:moveTo>
                  <a:lnTo>
                    <a:pt x="23781" y="1112973"/>
                  </a:lnTo>
                  <a:lnTo>
                    <a:pt x="13377" y="1111487"/>
                  </a:lnTo>
                  <a:lnTo>
                    <a:pt x="5945" y="1107027"/>
                  </a:lnTo>
                  <a:lnTo>
                    <a:pt x="1486" y="1099596"/>
                  </a:lnTo>
                  <a:lnTo>
                    <a:pt x="0" y="1089192"/>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close/>
                </a:path>
              </a:pathLst>
            </a:custGeom>
            <a:solidFill>
              <a:srgbClr val="F6F8F9"/>
            </a:solidFill>
          </p:spPr>
          <p:txBody>
            <a:bodyPr wrap="square" lIns="0" tIns="0" rIns="0" bIns="0" rtlCol="0"/>
            <a:lstStyle/>
            <a:p>
              <a:endParaRPr/>
            </a:p>
          </p:txBody>
        </p:sp>
        <p:sp>
          <p:nvSpPr>
            <p:cNvPr id="10" name="object 10"/>
            <p:cNvSpPr/>
            <p:nvPr/>
          </p:nvSpPr>
          <p:spPr>
            <a:xfrm>
              <a:off x="756251" y="5683777"/>
              <a:ext cx="8238490" cy="1113155"/>
            </a:xfrm>
            <a:custGeom>
              <a:avLst/>
              <a:gdLst/>
              <a:ahLst/>
              <a:cxnLst/>
              <a:rect l="l" t="t" r="r" b="b"/>
              <a:pathLst>
                <a:path w="8238490" h="1113154">
                  <a:moveTo>
                    <a:pt x="0" y="1089192"/>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lnTo>
                    <a:pt x="23781" y="1112973"/>
                  </a:lnTo>
                  <a:lnTo>
                    <a:pt x="13377" y="1111487"/>
                  </a:lnTo>
                  <a:lnTo>
                    <a:pt x="5945" y="1107027"/>
                  </a:lnTo>
                  <a:lnTo>
                    <a:pt x="1486" y="1099596"/>
                  </a:lnTo>
                  <a:lnTo>
                    <a:pt x="0" y="1089192"/>
                  </a:lnTo>
                  <a:close/>
                </a:path>
              </a:pathLst>
            </a:custGeom>
            <a:ln w="9512">
              <a:solidFill>
                <a:srgbClr val="999999"/>
              </a:solidFill>
            </a:ln>
          </p:spPr>
          <p:txBody>
            <a:bodyPr wrap="square" lIns="0" tIns="0" rIns="0" bIns="0" rtlCol="0"/>
            <a:lstStyle/>
            <a:p>
              <a:endParaRPr/>
            </a:p>
          </p:txBody>
        </p:sp>
      </p:grpSp>
      <p:sp>
        <p:nvSpPr>
          <p:cNvPr id="11" name="object 11"/>
          <p:cNvSpPr/>
          <p:nvPr/>
        </p:nvSpPr>
        <p:spPr>
          <a:xfrm>
            <a:off x="2954896" y="120748"/>
            <a:ext cx="3041868" cy="547118"/>
          </a:xfrm>
          <a:custGeom>
            <a:avLst/>
            <a:gdLst/>
            <a:ahLst/>
            <a:cxnLst/>
            <a:rect l="l" t="t" r="r" b="b"/>
            <a:pathLst>
              <a:path w="1903095" h="400050">
                <a:moveTo>
                  <a:pt x="1873981"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1873981" y="0"/>
                </a:lnTo>
                <a:lnTo>
                  <a:pt x="1886467" y="1783"/>
                </a:lnTo>
                <a:lnTo>
                  <a:pt x="1895385" y="7134"/>
                </a:lnTo>
                <a:lnTo>
                  <a:pt x="1900735" y="16052"/>
                </a:lnTo>
                <a:lnTo>
                  <a:pt x="1902519" y="28537"/>
                </a:lnTo>
                <a:lnTo>
                  <a:pt x="1902519" y="370991"/>
                </a:lnTo>
                <a:lnTo>
                  <a:pt x="1900735" y="383476"/>
                </a:lnTo>
                <a:lnTo>
                  <a:pt x="1895385" y="392394"/>
                </a:lnTo>
                <a:lnTo>
                  <a:pt x="1886467" y="397745"/>
                </a:lnTo>
                <a:lnTo>
                  <a:pt x="1873981" y="399529"/>
                </a:lnTo>
                <a:close/>
              </a:path>
            </a:pathLst>
          </a:custGeom>
          <a:solidFill>
            <a:srgbClr val="1B1F22">
              <a:alpha val="5097"/>
            </a:srgbClr>
          </a:solidFill>
        </p:spPr>
        <p:txBody>
          <a:bodyPr wrap="square" lIns="0" tIns="0" rIns="0" bIns="0" rtlCol="0"/>
          <a:lstStyle/>
          <a:p>
            <a:endParaRPr/>
          </a:p>
        </p:txBody>
      </p:sp>
      <p:sp>
        <p:nvSpPr>
          <p:cNvPr id="12" name="object 12"/>
          <p:cNvSpPr txBox="1">
            <a:spLocks noGrp="1"/>
          </p:cNvSpPr>
          <p:nvPr>
            <p:ph type="title"/>
          </p:nvPr>
        </p:nvSpPr>
        <p:spPr>
          <a:xfrm>
            <a:off x="353871" y="0"/>
            <a:ext cx="6068193"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2672" dirty="0">
                <a:latin typeface="+mn-lt"/>
                <a:cs typeface="Cambria"/>
              </a:rPr>
              <a:t>L</a:t>
            </a:r>
            <a:r>
              <a:rPr sz="2672" dirty="0">
                <a:latin typeface="+mn-lt"/>
                <a:cs typeface="Comic Sans MS"/>
              </a:rPr>
              <a:t>a Sainte Trinité du </a:t>
            </a:r>
            <a:r>
              <a:rPr dirty="0">
                <a:latin typeface="+mn-lt"/>
              </a:rPr>
              <a:t>&lt;teiHeader&gt;</a:t>
            </a:r>
            <a:endParaRPr sz="2672" dirty="0">
              <a:latin typeface="+mn-lt"/>
              <a:cs typeface="Comic Sans MS"/>
            </a:endParaRPr>
          </a:p>
        </p:txBody>
      </p:sp>
      <p:sp>
        <p:nvSpPr>
          <p:cNvPr id="13" name="object 13"/>
          <p:cNvSpPr/>
          <p:nvPr/>
        </p:nvSpPr>
        <p:spPr>
          <a:xfrm>
            <a:off x="1227726" y="1007741"/>
            <a:ext cx="1614488" cy="339328"/>
          </a:xfrm>
          <a:custGeom>
            <a:avLst/>
            <a:gdLst/>
            <a:ahLst/>
            <a:cxnLst/>
            <a:rect l="l" t="t" r="r" b="b"/>
            <a:pathLst>
              <a:path w="1722120" h="361950">
                <a:moveTo>
                  <a:pt x="1693242"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32940"/>
                </a:lnTo>
                <a:lnTo>
                  <a:pt x="1719996" y="345426"/>
                </a:lnTo>
                <a:lnTo>
                  <a:pt x="1714645" y="354344"/>
                </a:lnTo>
                <a:lnTo>
                  <a:pt x="1705727" y="359695"/>
                </a:lnTo>
                <a:lnTo>
                  <a:pt x="1693242" y="361478"/>
                </a:lnTo>
                <a:close/>
              </a:path>
            </a:pathLst>
          </a:custGeom>
          <a:solidFill>
            <a:srgbClr val="1B1F22">
              <a:alpha val="5097"/>
            </a:srgbClr>
          </a:solidFill>
        </p:spPr>
        <p:txBody>
          <a:bodyPr wrap="square" lIns="0" tIns="0" rIns="0" bIns="0" rtlCol="0"/>
          <a:lstStyle/>
          <a:p>
            <a:endParaRPr/>
          </a:p>
        </p:txBody>
      </p:sp>
      <p:sp>
        <p:nvSpPr>
          <p:cNvPr id="14" name="object 14"/>
          <p:cNvSpPr/>
          <p:nvPr/>
        </p:nvSpPr>
        <p:spPr>
          <a:xfrm>
            <a:off x="1227727" y="2728927"/>
            <a:ext cx="2408039" cy="339328"/>
          </a:xfrm>
          <a:custGeom>
            <a:avLst/>
            <a:gdLst/>
            <a:ahLst/>
            <a:cxnLst/>
            <a:rect l="l" t="t" r="r" b="b"/>
            <a:pathLst>
              <a:path w="2568575" h="361950">
                <a:moveTo>
                  <a:pt x="2539863"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2539863" y="0"/>
                </a:lnTo>
                <a:lnTo>
                  <a:pt x="2552348" y="1783"/>
                </a:lnTo>
                <a:lnTo>
                  <a:pt x="2561266" y="7134"/>
                </a:lnTo>
                <a:lnTo>
                  <a:pt x="2566617" y="16052"/>
                </a:lnTo>
                <a:lnTo>
                  <a:pt x="2568401" y="28537"/>
                </a:lnTo>
                <a:lnTo>
                  <a:pt x="2568401" y="332940"/>
                </a:lnTo>
                <a:lnTo>
                  <a:pt x="2566617" y="345426"/>
                </a:lnTo>
                <a:lnTo>
                  <a:pt x="2561266" y="354344"/>
                </a:lnTo>
                <a:lnTo>
                  <a:pt x="2552348" y="359695"/>
                </a:lnTo>
                <a:lnTo>
                  <a:pt x="2539863" y="361478"/>
                </a:lnTo>
                <a:close/>
              </a:path>
            </a:pathLst>
          </a:custGeom>
          <a:solidFill>
            <a:srgbClr val="1B1F22">
              <a:alpha val="5097"/>
            </a:srgbClr>
          </a:solidFill>
        </p:spPr>
        <p:txBody>
          <a:bodyPr wrap="square" lIns="0" tIns="0" rIns="0" bIns="0" rtlCol="0"/>
          <a:lstStyle/>
          <a:p>
            <a:endParaRPr/>
          </a:p>
        </p:txBody>
      </p:sp>
      <p:sp>
        <p:nvSpPr>
          <p:cNvPr id="15" name="object 15"/>
          <p:cNvSpPr/>
          <p:nvPr/>
        </p:nvSpPr>
        <p:spPr>
          <a:xfrm>
            <a:off x="1227727" y="4833589"/>
            <a:ext cx="1748433" cy="339328"/>
          </a:xfrm>
          <a:custGeom>
            <a:avLst/>
            <a:gdLst/>
            <a:ahLst/>
            <a:cxnLst/>
            <a:rect l="l" t="t" r="r" b="b"/>
            <a:pathLst>
              <a:path w="1864995" h="361950">
                <a:moveTo>
                  <a:pt x="1835931" y="361478"/>
                </a:moveTo>
                <a:lnTo>
                  <a:pt x="28537" y="361478"/>
                </a:lnTo>
                <a:lnTo>
                  <a:pt x="16052" y="359695"/>
                </a:lnTo>
                <a:lnTo>
                  <a:pt x="7134" y="354344"/>
                </a:lnTo>
                <a:lnTo>
                  <a:pt x="1783" y="345426"/>
                </a:lnTo>
                <a:lnTo>
                  <a:pt x="0" y="332940"/>
                </a:lnTo>
                <a:lnTo>
                  <a:pt x="0" y="28537"/>
                </a:lnTo>
                <a:lnTo>
                  <a:pt x="1783" y="16052"/>
                </a:lnTo>
                <a:lnTo>
                  <a:pt x="7134" y="7134"/>
                </a:lnTo>
                <a:lnTo>
                  <a:pt x="16052" y="1783"/>
                </a:lnTo>
                <a:lnTo>
                  <a:pt x="28537" y="0"/>
                </a:lnTo>
                <a:lnTo>
                  <a:pt x="1835931" y="0"/>
                </a:lnTo>
                <a:lnTo>
                  <a:pt x="1848416" y="1783"/>
                </a:lnTo>
                <a:lnTo>
                  <a:pt x="1857334" y="7134"/>
                </a:lnTo>
                <a:lnTo>
                  <a:pt x="1862685" y="16052"/>
                </a:lnTo>
                <a:lnTo>
                  <a:pt x="1864469" y="28537"/>
                </a:lnTo>
                <a:lnTo>
                  <a:pt x="1864469" y="332940"/>
                </a:lnTo>
                <a:lnTo>
                  <a:pt x="1862685" y="345426"/>
                </a:lnTo>
                <a:lnTo>
                  <a:pt x="1857334" y="354344"/>
                </a:lnTo>
                <a:lnTo>
                  <a:pt x="1848416" y="359695"/>
                </a:lnTo>
                <a:lnTo>
                  <a:pt x="1835931" y="361478"/>
                </a:lnTo>
                <a:close/>
              </a:path>
            </a:pathLst>
          </a:custGeom>
          <a:solidFill>
            <a:srgbClr val="1B1F22">
              <a:alpha val="5097"/>
            </a:srgbClr>
          </a:solidFill>
        </p:spPr>
        <p:txBody>
          <a:bodyPr wrap="square" lIns="0" tIns="0" rIns="0" bIns="0" rtlCol="0"/>
          <a:lstStyle/>
          <a:p>
            <a:endParaRPr/>
          </a:p>
        </p:txBody>
      </p:sp>
      <p:sp>
        <p:nvSpPr>
          <p:cNvPr id="16" name="object 16"/>
          <p:cNvSpPr txBox="1"/>
          <p:nvPr/>
        </p:nvSpPr>
        <p:spPr>
          <a:xfrm>
            <a:off x="845721" y="936658"/>
            <a:ext cx="8085628" cy="5290815"/>
          </a:xfrm>
          <a:prstGeom prst="rect">
            <a:avLst/>
          </a:prstGeom>
        </p:spPr>
        <p:txBody>
          <a:bodyPr vert="horz" wrap="square" lIns="0" tIns="11311" rIns="0" bIns="0" rtlCol="0">
            <a:spAutoFit/>
          </a:bodyPr>
          <a:lstStyle/>
          <a:p>
            <a:pPr marL="457795" indent="-317302">
              <a:spcBef>
                <a:spcPts val="89"/>
              </a:spcBef>
              <a:buSzPct val="140540"/>
              <a:buFont typeface="Cambria"/>
              <a:buAutoNum type="arabicPeriod"/>
              <a:tabLst>
                <a:tab pos="457200" algn="l"/>
                <a:tab pos="458391" algn="l"/>
              </a:tabLst>
            </a:pPr>
            <a:r>
              <a:rPr sz="1734" dirty="0">
                <a:solidFill>
                  <a:srgbClr val="23292D"/>
                </a:solidFill>
                <a:latin typeface="Courier New"/>
                <a:cs typeface="Courier New"/>
              </a:rPr>
              <a:t>&lt;titleStmt&gt;</a:t>
            </a:r>
            <a:r>
              <a:rPr sz="1734" spc="5" dirty="0">
                <a:solidFill>
                  <a:srgbClr val="23292D"/>
                </a:solidFill>
                <a:latin typeface="Courier New"/>
                <a:cs typeface="Courier New"/>
              </a:rPr>
              <a:t> </a:t>
            </a:r>
            <a:r>
              <a:rPr sz="2438" dirty="0">
                <a:solidFill>
                  <a:srgbClr val="0366D5"/>
                </a:solidFill>
                <a:latin typeface="+mn-lt"/>
                <a:cs typeface="Cambria"/>
                <a:hlinkClick r:id="rId2"/>
              </a:rPr>
              <a:t>(</a:t>
            </a:r>
            <a:r>
              <a:rPr sz="2438" dirty="0">
                <a:solidFill>
                  <a:srgbClr val="0366D5"/>
                </a:solidFill>
                <a:latin typeface="+mn-lt"/>
                <a:cs typeface="Comic Sans MS"/>
                <a:hlinkClick r:id="rId2"/>
              </a:rPr>
              <a:t>cf. TEI</a:t>
            </a:r>
            <a:r>
              <a:rPr sz="2438" dirty="0">
                <a:solidFill>
                  <a:srgbClr val="0366D5"/>
                </a:solidFill>
                <a:latin typeface="+mn-lt"/>
                <a:cs typeface="Cambria"/>
                <a:hlinkClick r:id="rId2"/>
              </a:rPr>
              <a:t>) </a:t>
            </a:r>
            <a:r>
              <a:rPr sz="2438" dirty="0">
                <a:solidFill>
                  <a:srgbClr val="23292D"/>
                </a:solidFill>
                <a:latin typeface="+mn-lt"/>
                <a:cs typeface="Comic Sans MS"/>
              </a:rPr>
              <a:t>donne le nom du fichier</a:t>
            </a:r>
            <a:endParaRPr sz="2438" dirty="0">
              <a:latin typeface="+mn-lt"/>
              <a:cs typeface="Comic Sans MS"/>
            </a:endParaRPr>
          </a:p>
          <a:p>
            <a:pPr>
              <a:spcBef>
                <a:spcPts val="56"/>
              </a:spcBef>
              <a:buClr>
                <a:srgbClr val="23292D"/>
              </a:buClr>
              <a:buFont typeface="Cambria"/>
              <a:buAutoNum type="arabicPeriod"/>
            </a:pPr>
            <a:endParaRPr sz="1688" dirty="0">
              <a:latin typeface="Comic Sans MS"/>
              <a:cs typeface="Comic Sans MS"/>
            </a:endParaRPr>
          </a:p>
          <a:p>
            <a:pPr marL="11906">
              <a:lnSpc>
                <a:spcPts val="2025"/>
              </a:lnSpc>
              <a:spcBef>
                <a:spcPts val="5"/>
              </a:spcBef>
            </a:pPr>
            <a:r>
              <a:rPr sz="1734" dirty="0">
                <a:solidFill>
                  <a:srgbClr val="000080"/>
                </a:solidFill>
                <a:latin typeface="Courier New"/>
                <a:cs typeface="Courier New"/>
              </a:rPr>
              <a:t>&lt;titleStmt&gt;</a:t>
            </a:r>
            <a:endParaRPr sz="1734" dirty="0">
              <a:latin typeface="Courier New"/>
              <a:cs typeface="Courier New"/>
            </a:endParaRPr>
          </a:p>
          <a:p>
            <a:pPr marL="276225">
              <a:lnSpc>
                <a:spcPts val="1964"/>
              </a:lnSpc>
            </a:pPr>
            <a:r>
              <a:rPr sz="1734" dirty="0">
                <a:solidFill>
                  <a:srgbClr val="000080"/>
                </a:solidFill>
                <a:latin typeface="Courier New"/>
                <a:cs typeface="Courier New"/>
              </a:rPr>
              <a:t>&lt;title&gt;</a:t>
            </a:r>
            <a:r>
              <a:rPr sz="1734" dirty="0">
                <a:solidFill>
                  <a:srgbClr val="23292D"/>
                </a:solidFill>
                <a:latin typeface="Courier New"/>
                <a:cs typeface="Courier New"/>
              </a:rPr>
              <a:t>Exercice</a:t>
            </a:r>
            <a:r>
              <a:rPr sz="1734" spc="-9" dirty="0">
                <a:solidFill>
                  <a:srgbClr val="23292D"/>
                </a:solidFill>
                <a:latin typeface="Courier New"/>
                <a:cs typeface="Courier New"/>
              </a:rPr>
              <a:t> </a:t>
            </a:r>
            <a:r>
              <a:rPr sz="1734" dirty="0">
                <a:solidFill>
                  <a:srgbClr val="23292D"/>
                </a:solidFill>
                <a:latin typeface="Courier New"/>
                <a:cs typeface="Courier New"/>
              </a:rPr>
              <a:t>sur</a:t>
            </a:r>
            <a:r>
              <a:rPr sz="1734" spc="-9" dirty="0">
                <a:solidFill>
                  <a:srgbClr val="23292D"/>
                </a:solidFill>
                <a:latin typeface="Courier New"/>
                <a:cs typeface="Courier New"/>
              </a:rPr>
              <a:t> </a:t>
            </a:r>
            <a:r>
              <a:rPr sz="1734" dirty="0">
                <a:solidFill>
                  <a:srgbClr val="23292D"/>
                </a:solidFill>
                <a:latin typeface="Courier New"/>
                <a:cs typeface="Courier New"/>
              </a:rPr>
              <a:t>un</a:t>
            </a:r>
            <a:r>
              <a:rPr sz="1734" spc="-9" dirty="0">
                <a:solidFill>
                  <a:srgbClr val="23292D"/>
                </a:solidFill>
                <a:latin typeface="Courier New"/>
                <a:cs typeface="Courier New"/>
              </a:rPr>
              <a:t> </a:t>
            </a:r>
            <a:r>
              <a:rPr sz="1734" dirty="0">
                <a:solidFill>
                  <a:srgbClr val="23292D"/>
                </a:solidFill>
                <a:latin typeface="Courier New"/>
                <a:cs typeface="Courier New"/>
              </a:rPr>
              <a:t>poème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5" dirty="0">
                <a:solidFill>
                  <a:srgbClr val="23292D"/>
                </a:solidFill>
                <a:latin typeface="Courier New"/>
                <a:cs typeface="Courier New"/>
              </a:rPr>
              <a:t> </a:t>
            </a:r>
            <a:r>
              <a:rPr sz="1734" dirty="0">
                <a:solidFill>
                  <a:srgbClr val="23292D"/>
                </a:solidFill>
                <a:latin typeface="Courier New"/>
                <a:cs typeface="Courier New"/>
              </a:rPr>
              <a:t>Lope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Vega</a:t>
            </a:r>
            <a:r>
              <a:rPr sz="1734" dirty="0">
                <a:solidFill>
                  <a:srgbClr val="000080"/>
                </a:solidFill>
                <a:latin typeface="Courier New"/>
                <a:cs typeface="Courier New"/>
              </a:rPr>
              <a:t>&lt;/title&gt;</a:t>
            </a:r>
            <a:endParaRPr sz="1734" dirty="0">
              <a:latin typeface="Courier New"/>
              <a:cs typeface="Courier New"/>
            </a:endParaRPr>
          </a:p>
          <a:p>
            <a:pPr marL="11906">
              <a:lnSpc>
                <a:spcPts val="2025"/>
              </a:lnSpc>
            </a:pPr>
            <a:r>
              <a:rPr sz="1734" dirty="0">
                <a:solidFill>
                  <a:srgbClr val="000080"/>
                </a:solidFill>
                <a:latin typeface="Courier New"/>
                <a:cs typeface="Courier New"/>
              </a:rPr>
              <a:t>&lt;/titleStmt&gt;</a:t>
            </a:r>
            <a:endParaRPr sz="1734" dirty="0">
              <a:latin typeface="Courier New"/>
              <a:cs typeface="Courier New"/>
            </a:endParaRPr>
          </a:p>
          <a:p>
            <a:pPr>
              <a:spcBef>
                <a:spcPts val="33"/>
              </a:spcBef>
            </a:pPr>
            <a:endParaRPr sz="1828" dirty="0">
              <a:latin typeface="Courier New"/>
              <a:cs typeface="Courier New"/>
            </a:endParaRPr>
          </a:p>
          <a:p>
            <a:pPr marL="377428" marR="4763" indent="-263128">
              <a:lnSpc>
                <a:spcPct val="103200"/>
              </a:lnSpc>
              <a:buClr>
                <a:srgbClr val="23292D"/>
              </a:buClr>
              <a:buSzPct val="140540"/>
              <a:buFont typeface="Cambria"/>
              <a:buAutoNum type="arabicPeriod" startAt="2"/>
              <a:tabLst>
                <a:tab pos="458391" algn="l"/>
              </a:tabLst>
            </a:pPr>
            <a:r>
              <a:rPr dirty="0"/>
              <a:t>	</a:t>
            </a:r>
            <a:r>
              <a:rPr sz="1734" dirty="0">
                <a:solidFill>
                  <a:srgbClr val="23292D"/>
                </a:solidFill>
                <a:latin typeface="Courier New"/>
                <a:cs typeface="Courier New"/>
              </a:rPr>
              <a:t>&lt;publicationStmt&gt;</a:t>
            </a:r>
            <a:r>
              <a:rPr sz="1734" spc="5" dirty="0">
                <a:solidFill>
                  <a:srgbClr val="23292D"/>
                </a:solidFill>
                <a:latin typeface="Courier New"/>
                <a:cs typeface="Courier New"/>
              </a:rPr>
              <a:t> </a:t>
            </a:r>
            <a:r>
              <a:rPr sz="2438" dirty="0">
                <a:solidFill>
                  <a:srgbClr val="0366D5"/>
                </a:solidFill>
                <a:latin typeface="+mn-lt"/>
                <a:cs typeface="Cambria"/>
                <a:hlinkClick r:id="rId3"/>
              </a:rPr>
              <a:t>(</a:t>
            </a:r>
            <a:r>
              <a:rPr sz="2438" dirty="0">
                <a:solidFill>
                  <a:srgbClr val="0366D5"/>
                </a:solidFill>
                <a:latin typeface="+mn-lt"/>
                <a:cs typeface="Comic Sans MS"/>
                <a:hlinkClick r:id="rId3"/>
              </a:rPr>
              <a:t>cf. TEI</a:t>
            </a:r>
            <a:r>
              <a:rPr sz="2438" dirty="0">
                <a:solidFill>
                  <a:srgbClr val="0366D5"/>
                </a:solidFill>
                <a:latin typeface="+mn-lt"/>
                <a:cs typeface="Cambria"/>
                <a:hlinkClick r:id="rId3"/>
              </a:rPr>
              <a:t>) </a:t>
            </a:r>
            <a:r>
              <a:rPr sz="2438" dirty="0">
                <a:solidFill>
                  <a:srgbClr val="23292D"/>
                </a:solidFill>
                <a:latin typeface="+mn-lt"/>
                <a:cs typeface="Comic Sans MS"/>
              </a:rPr>
              <a:t>donne des informations concernant  la publication </a:t>
            </a:r>
            <a:r>
              <a:rPr sz="2438" dirty="0">
                <a:solidFill>
                  <a:srgbClr val="23292D"/>
                </a:solidFill>
                <a:latin typeface="+mn-lt"/>
                <a:cs typeface="Cambria"/>
              </a:rPr>
              <a:t>(</a:t>
            </a:r>
            <a:r>
              <a:rPr sz="2438" dirty="0">
                <a:solidFill>
                  <a:srgbClr val="23292D"/>
                </a:solidFill>
                <a:latin typeface="+mn-lt"/>
                <a:cs typeface="Comic Sans MS"/>
              </a:rPr>
              <a:t>licence, diffuseur…</a:t>
            </a:r>
            <a:r>
              <a:rPr sz="2438" dirty="0">
                <a:solidFill>
                  <a:srgbClr val="23292D"/>
                </a:solidFill>
                <a:latin typeface="+mn-lt"/>
                <a:cs typeface="Cambria"/>
              </a:rPr>
              <a:t>)</a:t>
            </a:r>
            <a:endParaRPr sz="2438" dirty="0">
              <a:latin typeface="+mn-lt"/>
              <a:cs typeface="Cambria"/>
            </a:endParaRPr>
          </a:p>
          <a:p>
            <a:pPr>
              <a:spcBef>
                <a:spcPts val="52"/>
              </a:spcBef>
              <a:buClr>
                <a:srgbClr val="23292D"/>
              </a:buClr>
              <a:buFont typeface="Cambria"/>
              <a:buAutoNum type="arabicPeriod" startAt="2"/>
            </a:pPr>
            <a:endParaRPr sz="2016" dirty="0">
              <a:latin typeface="Cambria"/>
              <a:cs typeface="Cambria"/>
            </a:endParaRPr>
          </a:p>
          <a:p>
            <a:pPr marL="11906">
              <a:lnSpc>
                <a:spcPts val="2025"/>
              </a:lnSpc>
            </a:pPr>
            <a:r>
              <a:rPr sz="1734" dirty="0">
                <a:solidFill>
                  <a:srgbClr val="000080"/>
                </a:solidFill>
                <a:latin typeface="Courier New"/>
                <a:cs typeface="Courier New"/>
              </a:rPr>
              <a:t>&lt;publicationStmt&gt;</a:t>
            </a:r>
            <a:endParaRPr sz="1734" dirty="0">
              <a:latin typeface="Courier New"/>
              <a:cs typeface="Courier New"/>
            </a:endParaRPr>
          </a:p>
          <a:p>
            <a:pPr marL="276225">
              <a:lnSpc>
                <a:spcPts val="1964"/>
              </a:lnSpc>
            </a:pPr>
            <a:r>
              <a:rPr sz="1734" spc="-5" dirty="0">
                <a:solidFill>
                  <a:srgbClr val="000080"/>
                </a:solidFill>
                <a:latin typeface="Courier New"/>
                <a:cs typeface="Courier New"/>
              </a:rPr>
              <a:t>&lt;p&gt;</a:t>
            </a:r>
            <a:r>
              <a:rPr sz="1734" spc="-5" dirty="0">
                <a:solidFill>
                  <a:srgbClr val="23292D"/>
                </a:solidFill>
                <a:latin typeface="Courier New"/>
                <a:cs typeface="Courier New"/>
              </a:rPr>
              <a:t>Simon</a:t>
            </a:r>
            <a:r>
              <a:rPr sz="1734" dirty="0">
                <a:solidFill>
                  <a:srgbClr val="23292D"/>
                </a:solidFill>
                <a:latin typeface="Courier New"/>
                <a:cs typeface="Courier New"/>
              </a:rPr>
              <a:t> Gabay, UniNe. </a:t>
            </a:r>
            <a:r>
              <a:rPr sz="1734" spc="-5" dirty="0">
                <a:solidFill>
                  <a:srgbClr val="23292D"/>
                </a:solidFill>
                <a:latin typeface="Courier New"/>
                <a:cs typeface="Courier New"/>
              </a:rPr>
              <a:t>CC-BY.</a:t>
            </a:r>
            <a:r>
              <a:rPr sz="1734" spc="-5" dirty="0">
                <a:solidFill>
                  <a:srgbClr val="000080"/>
                </a:solidFill>
                <a:latin typeface="Courier New"/>
                <a:cs typeface="Courier New"/>
              </a:rPr>
              <a:t>&lt;/p&gt;</a:t>
            </a:r>
            <a:endParaRPr sz="1734" dirty="0">
              <a:latin typeface="Courier New"/>
              <a:cs typeface="Courier New"/>
            </a:endParaRPr>
          </a:p>
          <a:p>
            <a:pPr marL="11906">
              <a:lnSpc>
                <a:spcPts val="2025"/>
              </a:lnSpc>
            </a:pPr>
            <a:r>
              <a:rPr sz="1734" dirty="0">
                <a:solidFill>
                  <a:srgbClr val="000080"/>
                </a:solidFill>
                <a:latin typeface="Courier New"/>
                <a:cs typeface="Courier New"/>
              </a:rPr>
              <a:t>&lt;/publicationStmt&gt;</a:t>
            </a:r>
            <a:endParaRPr sz="1734" dirty="0">
              <a:latin typeface="Courier New"/>
              <a:cs typeface="Courier New"/>
            </a:endParaRPr>
          </a:p>
          <a:p>
            <a:pPr>
              <a:spcBef>
                <a:spcPts val="23"/>
              </a:spcBef>
            </a:pPr>
            <a:endParaRPr sz="1922" dirty="0">
              <a:latin typeface="Courier New"/>
              <a:cs typeface="Courier New"/>
            </a:endParaRPr>
          </a:p>
          <a:p>
            <a:pPr marL="457795" indent="-353020">
              <a:buSzPct val="140540"/>
              <a:buFont typeface="Cambria"/>
              <a:buAutoNum type="arabicPeriod" startAt="3"/>
              <a:tabLst>
                <a:tab pos="458391" algn="l"/>
              </a:tabLst>
            </a:pPr>
            <a:r>
              <a:rPr sz="1734" dirty="0">
                <a:solidFill>
                  <a:srgbClr val="23292D"/>
                </a:solidFill>
                <a:latin typeface="Courier New"/>
                <a:cs typeface="Courier New"/>
              </a:rPr>
              <a:t>&lt;sourceDesc&gt;</a:t>
            </a:r>
            <a:r>
              <a:rPr sz="1734" spc="5" dirty="0">
                <a:solidFill>
                  <a:srgbClr val="23292D"/>
                </a:solidFill>
                <a:latin typeface="Courier New"/>
                <a:cs typeface="Courier New"/>
              </a:rPr>
              <a:t> </a:t>
            </a:r>
            <a:r>
              <a:rPr sz="2438" dirty="0">
                <a:solidFill>
                  <a:srgbClr val="0366D5"/>
                </a:solidFill>
                <a:latin typeface="+mn-lt"/>
                <a:cs typeface="Cambria"/>
                <a:hlinkClick r:id="rId4"/>
              </a:rPr>
              <a:t>(</a:t>
            </a:r>
            <a:r>
              <a:rPr sz="2438" dirty="0">
                <a:solidFill>
                  <a:srgbClr val="0366D5"/>
                </a:solidFill>
                <a:latin typeface="+mn-lt"/>
                <a:cs typeface="Comic Sans MS"/>
                <a:hlinkClick r:id="rId4"/>
              </a:rPr>
              <a:t>cf. TEI</a:t>
            </a:r>
            <a:r>
              <a:rPr sz="2438" dirty="0">
                <a:solidFill>
                  <a:srgbClr val="0366D5"/>
                </a:solidFill>
                <a:latin typeface="+mn-lt"/>
                <a:cs typeface="Cambria"/>
                <a:hlinkClick r:id="rId4"/>
              </a:rPr>
              <a:t>) </a:t>
            </a:r>
            <a:r>
              <a:rPr sz="2438" dirty="0">
                <a:solidFill>
                  <a:srgbClr val="23292D"/>
                </a:solidFill>
                <a:latin typeface="+mn-lt"/>
                <a:cs typeface="Comic Sans MS"/>
              </a:rPr>
              <a:t>Des informations concernant la source</a:t>
            </a:r>
            <a:endParaRPr sz="2438" dirty="0">
              <a:latin typeface="+mn-lt"/>
              <a:cs typeface="Comic Sans MS"/>
            </a:endParaRPr>
          </a:p>
          <a:p>
            <a:pPr>
              <a:spcBef>
                <a:spcPts val="61"/>
              </a:spcBef>
            </a:pPr>
            <a:endParaRPr sz="1688" dirty="0">
              <a:latin typeface="Comic Sans MS"/>
              <a:cs typeface="Comic Sans MS"/>
            </a:endParaRPr>
          </a:p>
          <a:p>
            <a:pPr marL="11906">
              <a:lnSpc>
                <a:spcPts val="2025"/>
              </a:lnSpc>
            </a:pPr>
            <a:r>
              <a:rPr sz="1734" dirty="0">
                <a:solidFill>
                  <a:srgbClr val="000080"/>
                </a:solidFill>
                <a:latin typeface="Courier New"/>
                <a:cs typeface="Courier New"/>
              </a:rPr>
              <a:t>&lt;sourceDesc&gt;</a:t>
            </a:r>
            <a:endParaRPr sz="1734" dirty="0">
              <a:latin typeface="Courier New"/>
              <a:cs typeface="Courier New"/>
            </a:endParaRPr>
          </a:p>
          <a:p>
            <a:pPr marL="276225">
              <a:lnSpc>
                <a:spcPts val="1964"/>
              </a:lnSpc>
            </a:pPr>
            <a:r>
              <a:rPr sz="1734" spc="-5" dirty="0">
                <a:solidFill>
                  <a:srgbClr val="000080"/>
                </a:solidFill>
                <a:latin typeface="Courier New"/>
                <a:cs typeface="Courier New"/>
              </a:rPr>
              <a:t>&lt;p&gt;</a:t>
            </a:r>
            <a:r>
              <a:rPr sz="1734" spc="-5" dirty="0">
                <a:solidFill>
                  <a:srgbClr val="23292D"/>
                </a:solidFill>
                <a:latin typeface="Courier New"/>
                <a:cs typeface="Courier New"/>
              </a:rPr>
              <a:t>Un </a:t>
            </a:r>
            <a:r>
              <a:rPr sz="1734" dirty="0">
                <a:solidFill>
                  <a:srgbClr val="23292D"/>
                </a:solidFill>
                <a:latin typeface="Courier New"/>
                <a:cs typeface="Courier New"/>
              </a:rPr>
              <a:t>poème</a:t>
            </a:r>
            <a:r>
              <a:rPr sz="1734" spc="-5" dirty="0">
                <a:solidFill>
                  <a:srgbClr val="23292D"/>
                </a:solidFill>
                <a:latin typeface="Courier New"/>
                <a:cs typeface="Courier New"/>
              </a:rPr>
              <a:t> </a:t>
            </a:r>
            <a:r>
              <a:rPr sz="1734" dirty="0">
                <a:solidFill>
                  <a:srgbClr val="23292D"/>
                </a:solidFill>
                <a:latin typeface="Courier New"/>
                <a:cs typeface="Courier New"/>
              </a:rPr>
              <a:t>de</a:t>
            </a:r>
            <a:r>
              <a:rPr sz="1734" spc="-5" dirty="0">
                <a:solidFill>
                  <a:srgbClr val="23292D"/>
                </a:solidFill>
                <a:latin typeface="Courier New"/>
                <a:cs typeface="Courier New"/>
              </a:rPr>
              <a:t> </a:t>
            </a:r>
            <a:r>
              <a:rPr sz="1734" dirty="0">
                <a:solidFill>
                  <a:srgbClr val="23292D"/>
                </a:solidFill>
                <a:latin typeface="Courier New"/>
                <a:cs typeface="Courier New"/>
              </a:rPr>
              <a:t>Lope</a:t>
            </a:r>
            <a:r>
              <a:rPr sz="1734" spc="-5" dirty="0">
                <a:solidFill>
                  <a:srgbClr val="23292D"/>
                </a:solidFill>
                <a:latin typeface="Courier New"/>
                <a:cs typeface="Courier New"/>
              </a:rPr>
              <a:t> </a:t>
            </a:r>
            <a:r>
              <a:rPr sz="1734" dirty="0">
                <a:solidFill>
                  <a:srgbClr val="23292D"/>
                </a:solidFill>
                <a:latin typeface="Courier New"/>
                <a:cs typeface="Courier New"/>
              </a:rPr>
              <a:t>de </a:t>
            </a:r>
            <a:r>
              <a:rPr sz="1734" spc="-5" dirty="0">
                <a:solidFill>
                  <a:srgbClr val="23292D"/>
                </a:solidFill>
                <a:latin typeface="Courier New"/>
                <a:cs typeface="Courier New"/>
              </a:rPr>
              <a:t>Vega.</a:t>
            </a:r>
            <a:r>
              <a:rPr sz="1734" spc="-5" dirty="0">
                <a:solidFill>
                  <a:srgbClr val="000080"/>
                </a:solidFill>
                <a:latin typeface="Courier New"/>
                <a:cs typeface="Courier New"/>
              </a:rPr>
              <a:t>&lt;/p&gt;</a:t>
            </a:r>
            <a:endParaRPr sz="1734" dirty="0">
              <a:latin typeface="Courier New"/>
              <a:cs typeface="Courier New"/>
            </a:endParaRPr>
          </a:p>
          <a:p>
            <a:pPr marL="11906">
              <a:lnSpc>
                <a:spcPts val="2025"/>
              </a:lnSpc>
            </a:pPr>
            <a:r>
              <a:rPr sz="1734" dirty="0">
                <a:solidFill>
                  <a:srgbClr val="000080"/>
                </a:solidFill>
                <a:latin typeface="Courier New"/>
                <a:cs typeface="Courier New"/>
              </a:rPr>
              <a:t>&lt;/sourceDesc&gt;</a:t>
            </a:r>
            <a:endParaRPr sz="1734" dirty="0">
              <a:latin typeface="Courier New"/>
              <a:cs typeface="Courier New"/>
            </a:endParaRPr>
          </a:p>
        </p:txBody>
      </p:sp>
    </p:spTree>
    <p:extLst>
      <p:ext uri="{BB962C8B-B14F-4D97-AF65-F5344CB8AC3E}">
        <p14:creationId xmlns:p14="http://schemas.microsoft.com/office/powerpoint/2010/main" val="4060410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57599" y="168220"/>
            <a:ext cx="3211034" cy="693598"/>
          </a:xfrm>
          <a:custGeom>
            <a:avLst/>
            <a:gdLst/>
            <a:ahLst/>
            <a:cxnLst/>
            <a:rect l="l" t="t" r="r" b="b"/>
            <a:pathLst>
              <a:path w="1893570" h="400050">
                <a:moveTo>
                  <a:pt x="1864469"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1864469" y="0"/>
                </a:lnTo>
                <a:lnTo>
                  <a:pt x="1876954" y="1783"/>
                </a:lnTo>
                <a:lnTo>
                  <a:pt x="1885872" y="7134"/>
                </a:lnTo>
                <a:lnTo>
                  <a:pt x="1891223" y="16052"/>
                </a:lnTo>
                <a:lnTo>
                  <a:pt x="1893006" y="28537"/>
                </a:lnTo>
                <a:lnTo>
                  <a:pt x="1893006" y="370991"/>
                </a:lnTo>
                <a:lnTo>
                  <a:pt x="1891223" y="383476"/>
                </a:lnTo>
                <a:lnTo>
                  <a:pt x="1885872" y="392394"/>
                </a:lnTo>
                <a:lnTo>
                  <a:pt x="1876954" y="397745"/>
                </a:lnTo>
                <a:lnTo>
                  <a:pt x="1864469" y="399529"/>
                </a:lnTo>
                <a:close/>
              </a:path>
            </a:pathLst>
          </a:custGeom>
          <a:solidFill>
            <a:srgbClr val="1B1F22">
              <a:alpha val="5097"/>
            </a:srgbClr>
          </a:solidFill>
        </p:spPr>
        <p:txBody>
          <a:bodyPr wrap="square" lIns="0" tIns="0" rIns="0" bIns="0" rtlCol="0"/>
          <a:lstStyle/>
          <a:p>
            <a:endParaRPr/>
          </a:p>
        </p:txBody>
      </p:sp>
      <p:sp>
        <p:nvSpPr>
          <p:cNvPr id="3" name="object 3"/>
          <p:cNvSpPr/>
          <p:nvPr/>
        </p:nvSpPr>
        <p:spPr>
          <a:xfrm>
            <a:off x="616689" y="165310"/>
            <a:ext cx="2720502" cy="617180"/>
          </a:xfrm>
          <a:custGeom>
            <a:avLst/>
            <a:gdLst/>
            <a:ahLst/>
            <a:cxnLst/>
            <a:rect l="l" t="t" r="r" b="b"/>
            <a:pathLst>
              <a:path w="2054860" h="400050">
                <a:moveTo>
                  <a:pt x="2026183" y="399529"/>
                </a:moveTo>
                <a:lnTo>
                  <a:pt x="28537" y="399529"/>
                </a:lnTo>
                <a:lnTo>
                  <a:pt x="16052" y="397745"/>
                </a:lnTo>
                <a:lnTo>
                  <a:pt x="7134" y="392394"/>
                </a:lnTo>
                <a:lnTo>
                  <a:pt x="1783" y="383476"/>
                </a:lnTo>
                <a:lnTo>
                  <a:pt x="0" y="370991"/>
                </a:lnTo>
                <a:lnTo>
                  <a:pt x="0" y="28537"/>
                </a:lnTo>
                <a:lnTo>
                  <a:pt x="1783" y="16052"/>
                </a:lnTo>
                <a:lnTo>
                  <a:pt x="7134" y="7134"/>
                </a:lnTo>
                <a:lnTo>
                  <a:pt x="16052" y="1783"/>
                </a:lnTo>
                <a:lnTo>
                  <a:pt x="28537" y="0"/>
                </a:lnTo>
                <a:lnTo>
                  <a:pt x="2026183" y="0"/>
                </a:lnTo>
                <a:lnTo>
                  <a:pt x="2038668" y="1783"/>
                </a:lnTo>
                <a:lnTo>
                  <a:pt x="2047586" y="7134"/>
                </a:lnTo>
                <a:lnTo>
                  <a:pt x="2052937" y="16052"/>
                </a:lnTo>
                <a:lnTo>
                  <a:pt x="2054721" y="28537"/>
                </a:lnTo>
                <a:lnTo>
                  <a:pt x="2054721" y="370991"/>
                </a:lnTo>
                <a:lnTo>
                  <a:pt x="2052937" y="383476"/>
                </a:lnTo>
                <a:lnTo>
                  <a:pt x="2047586" y="392394"/>
                </a:lnTo>
                <a:lnTo>
                  <a:pt x="2038668" y="397745"/>
                </a:lnTo>
                <a:lnTo>
                  <a:pt x="2026183" y="399529"/>
                </a:lnTo>
                <a:close/>
              </a:path>
            </a:pathLst>
          </a:custGeom>
          <a:solidFill>
            <a:srgbClr val="1B1F22">
              <a:alpha val="5097"/>
            </a:srgbClr>
          </a:solidFill>
        </p:spPr>
        <p:txBody>
          <a:bodyPr wrap="square" lIns="0" tIns="0" rIns="0" bIns="0" rtlCol="0"/>
          <a:lstStyle/>
          <a:p>
            <a:endParaRPr/>
          </a:p>
        </p:txBody>
      </p:sp>
      <p:sp>
        <p:nvSpPr>
          <p:cNvPr id="4" name="object 4"/>
          <p:cNvSpPr txBox="1">
            <a:spLocks noGrp="1"/>
          </p:cNvSpPr>
          <p:nvPr>
            <p:ph type="title"/>
          </p:nvPr>
        </p:nvSpPr>
        <p:spPr>
          <a:xfrm>
            <a:off x="680484" y="93359"/>
            <a:ext cx="6982220" cy="689131"/>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dirty="0">
                <a:latin typeface="+mn-lt"/>
              </a:rPr>
              <a:t>&lt;titleStmt&gt; </a:t>
            </a:r>
            <a:r>
              <a:rPr sz="2672" dirty="0">
                <a:latin typeface="+mn-lt"/>
                <a:cs typeface="Comic Sans MS"/>
              </a:rPr>
              <a:t>vs </a:t>
            </a:r>
            <a:r>
              <a:rPr dirty="0">
                <a:latin typeface="+mn-lt"/>
              </a:rPr>
              <a:t>&lt;sourceDesc&gt;</a:t>
            </a:r>
            <a:endParaRPr sz="2672" dirty="0">
              <a:latin typeface="+mn-lt"/>
              <a:cs typeface="Comic Sans MS"/>
            </a:endParaRPr>
          </a:p>
        </p:txBody>
      </p:sp>
      <p:sp>
        <p:nvSpPr>
          <p:cNvPr id="6" name="object 6"/>
          <p:cNvSpPr/>
          <p:nvPr/>
        </p:nvSpPr>
        <p:spPr>
          <a:xfrm>
            <a:off x="256127" y="1209348"/>
            <a:ext cx="1614488" cy="517595"/>
          </a:xfrm>
          <a:custGeom>
            <a:avLst/>
            <a:gdLst/>
            <a:ahLst/>
            <a:cxnLst/>
            <a:rect l="l" t="t" r="r" b="b"/>
            <a:pathLst>
              <a:path w="1722120" h="371475">
                <a:moveTo>
                  <a:pt x="1693242"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42453"/>
                </a:lnTo>
                <a:lnTo>
                  <a:pt x="1719996" y="354938"/>
                </a:lnTo>
                <a:lnTo>
                  <a:pt x="1714645" y="363856"/>
                </a:lnTo>
                <a:lnTo>
                  <a:pt x="1705727" y="369207"/>
                </a:lnTo>
                <a:lnTo>
                  <a:pt x="1693242" y="370991"/>
                </a:lnTo>
                <a:close/>
              </a:path>
            </a:pathLst>
          </a:custGeom>
          <a:solidFill>
            <a:srgbClr val="1B1F22">
              <a:alpha val="5097"/>
            </a:srgbClr>
          </a:solidFill>
        </p:spPr>
        <p:txBody>
          <a:bodyPr wrap="square" lIns="0" tIns="0" rIns="0" bIns="0" rtlCol="0"/>
          <a:lstStyle/>
          <a:p>
            <a:endParaRPr/>
          </a:p>
        </p:txBody>
      </p:sp>
      <p:sp>
        <p:nvSpPr>
          <p:cNvPr id="9" name="object 9"/>
          <p:cNvSpPr/>
          <p:nvPr/>
        </p:nvSpPr>
        <p:spPr>
          <a:xfrm>
            <a:off x="234862" y="3762444"/>
            <a:ext cx="1614488" cy="464072"/>
          </a:xfrm>
          <a:custGeom>
            <a:avLst/>
            <a:gdLst/>
            <a:ahLst/>
            <a:cxnLst/>
            <a:rect l="l" t="t" r="r" b="b"/>
            <a:pathLst>
              <a:path w="1722120" h="371475">
                <a:moveTo>
                  <a:pt x="1693242"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693242" y="0"/>
                </a:lnTo>
                <a:lnTo>
                  <a:pt x="1705727" y="1783"/>
                </a:lnTo>
                <a:lnTo>
                  <a:pt x="1714645" y="7134"/>
                </a:lnTo>
                <a:lnTo>
                  <a:pt x="1719996" y="16052"/>
                </a:lnTo>
                <a:lnTo>
                  <a:pt x="1721780" y="28537"/>
                </a:lnTo>
                <a:lnTo>
                  <a:pt x="1721780" y="342453"/>
                </a:lnTo>
                <a:lnTo>
                  <a:pt x="1719996" y="354938"/>
                </a:lnTo>
                <a:lnTo>
                  <a:pt x="1714645" y="363856"/>
                </a:lnTo>
                <a:lnTo>
                  <a:pt x="1705727" y="369207"/>
                </a:lnTo>
                <a:lnTo>
                  <a:pt x="1693242" y="370991"/>
                </a:lnTo>
                <a:close/>
              </a:path>
            </a:pathLst>
          </a:custGeom>
          <a:solidFill>
            <a:srgbClr val="1B1F22">
              <a:alpha val="5097"/>
            </a:srgbClr>
          </a:solidFill>
        </p:spPr>
        <p:txBody>
          <a:bodyPr wrap="square" lIns="0" tIns="0" rIns="0" bIns="0" rtlCol="0"/>
          <a:lstStyle/>
          <a:p>
            <a:endParaRPr/>
          </a:p>
        </p:txBody>
      </p:sp>
      <p:sp>
        <p:nvSpPr>
          <p:cNvPr id="10" name="object 10"/>
          <p:cNvSpPr/>
          <p:nvPr/>
        </p:nvSpPr>
        <p:spPr>
          <a:xfrm>
            <a:off x="2314889" y="3695393"/>
            <a:ext cx="1748433" cy="531123"/>
          </a:xfrm>
          <a:custGeom>
            <a:avLst/>
            <a:gdLst/>
            <a:ahLst/>
            <a:cxnLst/>
            <a:rect l="l" t="t" r="r" b="b"/>
            <a:pathLst>
              <a:path w="1864995" h="371475">
                <a:moveTo>
                  <a:pt x="1835931" y="370991"/>
                </a:moveTo>
                <a:lnTo>
                  <a:pt x="28537" y="370991"/>
                </a:lnTo>
                <a:lnTo>
                  <a:pt x="16052" y="369207"/>
                </a:lnTo>
                <a:lnTo>
                  <a:pt x="7134" y="363856"/>
                </a:lnTo>
                <a:lnTo>
                  <a:pt x="1783" y="354938"/>
                </a:lnTo>
                <a:lnTo>
                  <a:pt x="0" y="342453"/>
                </a:lnTo>
                <a:lnTo>
                  <a:pt x="0" y="28537"/>
                </a:lnTo>
                <a:lnTo>
                  <a:pt x="1783" y="16052"/>
                </a:lnTo>
                <a:lnTo>
                  <a:pt x="7134" y="7134"/>
                </a:lnTo>
                <a:lnTo>
                  <a:pt x="16052" y="1783"/>
                </a:lnTo>
                <a:lnTo>
                  <a:pt x="28537" y="0"/>
                </a:lnTo>
                <a:lnTo>
                  <a:pt x="1835931" y="0"/>
                </a:lnTo>
                <a:lnTo>
                  <a:pt x="1848416" y="1783"/>
                </a:lnTo>
                <a:lnTo>
                  <a:pt x="1857334" y="7134"/>
                </a:lnTo>
                <a:lnTo>
                  <a:pt x="1862685" y="16052"/>
                </a:lnTo>
                <a:lnTo>
                  <a:pt x="1864469" y="28537"/>
                </a:lnTo>
                <a:lnTo>
                  <a:pt x="1864469" y="342453"/>
                </a:lnTo>
                <a:lnTo>
                  <a:pt x="1862685" y="354938"/>
                </a:lnTo>
                <a:lnTo>
                  <a:pt x="1857334" y="363856"/>
                </a:lnTo>
                <a:lnTo>
                  <a:pt x="1848416" y="369207"/>
                </a:lnTo>
                <a:lnTo>
                  <a:pt x="1835931" y="370991"/>
                </a:lnTo>
                <a:close/>
              </a:path>
            </a:pathLst>
          </a:custGeom>
          <a:solidFill>
            <a:srgbClr val="1B1F22">
              <a:alpha val="5097"/>
            </a:srgbClr>
          </a:solidFill>
        </p:spPr>
        <p:txBody>
          <a:bodyPr wrap="square" lIns="0" tIns="0" rIns="0" bIns="0" rtlCol="0"/>
          <a:lstStyle/>
          <a:p>
            <a:endParaRPr/>
          </a:p>
        </p:txBody>
      </p:sp>
      <p:sp>
        <p:nvSpPr>
          <p:cNvPr id="11" name="object 11"/>
          <p:cNvSpPr txBox="1">
            <a:spLocks noGrp="1"/>
          </p:cNvSpPr>
          <p:nvPr>
            <p:ph type="body" idx="1"/>
          </p:nvPr>
        </p:nvSpPr>
        <p:spPr>
          <a:xfrm>
            <a:off x="-39292" y="1288676"/>
            <a:ext cx="9183292" cy="5522474"/>
          </a:xfrm>
          <a:prstGeom prst="rect">
            <a:avLst/>
          </a:prstGeom>
        </p:spPr>
        <p:txBody>
          <a:bodyPr vert="horz" wrap="square" lIns="0" tIns="14288" rIns="0" bIns="0" numCol="1" rtlCol="0" anchor="t" anchorCtr="0" compatLnSpc="1">
            <a:prstTxWarp prst="textNoShape">
              <a:avLst/>
            </a:prstTxWarp>
            <a:spAutoFit/>
          </a:bodyPr>
          <a:lstStyle/>
          <a:p>
            <a:pPr marL="344091" marR="270867" indent="79772" algn="just">
              <a:lnSpc>
                <a:spcPts val="3019"/>
              </a:lnSpc>
              <a:spcBef>
                <a:spcPts val="113"/>
              </a:spcBef>
            </a:pPr>
            <a:r>
              <a:rPr sz="2400" dirty="0">
                <a:cs typeface="Courier New"/>
              </a:rPr>
              <a:t>&lt;</a:t>
            </a:r>
            <a:r>
              <a:rPr sz="2400" dirty="0" err="1">
                <a:cs typeface="Courier New"/>
              </a:rPr>
              <a:t>titleStmt</a:t>
            </a:r>
            <a:r>
              <a:rPr sz="2400" dirty="0">
                <a:cs typeface="Courier New"/>
              </a:rPr>
              <a:t>&gt; </a:t>
            </a:r>
            <a:r>
              <a:rPr sz="3200" dirty="0" err="1"/>
              <a:t>n'est</a:t>
            </a:r>
            <a:r>
              <a:rPr sz="3200" dirty="0"/>
              <a:t> pas le nom de </a:t>
            </a:r>
            <a:r>
              <a:rPr sz="3200" dirty="0" err="1"/>
              <a:t>l'œuvre</a:t>
            </a:r>
            <a:r>
              <a:rPr sz="3200" dirty="0"/>
              <a:t> </a:t>
            </a:r>
            <a:r>
              <a:rPr sz="3200" dirty="0">
                <a:cs typeface="Cambria"/>
              </a:rPr>
              <a:t>(</a:t>
            </a:r>
            <a:r>
              <a:rPr sz="3200" dirty="0" err="1"/>
              <a:t>littéraire</a:t>
            </a:r>
            <a:r>
              <a:rPr sz="3200" dirty="0">
                <a:cs typeface="Cambria"/>
              </a:rPr>
              <a:t>) </a:t>
            </a:r>
            <a:r>
              <a:rPr sz="3200" dirty="0" err="1">
                <a:cs typeface="Trebuchet MS"/>
              </a:rPr>
              <a:t>encodée</a:t>
            </a:r>
            <a:r>
              <a:rPr sz="3200" dirty="0"/>
              <a:t>,  </a:t>
            </a:r>
            <a:r>
              <a:rPr sz="3200" dirty="0" err="1"/>
              <a:t>mais</a:t>
            </a:r>
            <a:r>
              <a:rPr sz="3200" dirty="0"/>
              <a:t> de </a:t>
            </a:r>
            <a:r>
              <a:rPr sz="3200" dirty="0" err="1"/>
              <a:t>l'édition</a:t>
            </a:r>
            <a:r>
              <a:rPr sz="3200" dirty="0"/>
              <a:t> </a:t>
            </a:r>
            <a:r>
              <a:rPr sz="3200" dirty="0">
                <a:cs typeface="Cambria"/>
              </a:rPr>
              <a:t>(</a:t>
            </a:r>
            <a:r>
              <a:rPr sz="3200" dirty="0"/>
              <a:t>critique</a:t>
            </a:r>
            <a:r>
              <a:rPr sz="3200" dirty="0">
                <a:cs typeface="Cambria"/>
              </a:rPr>
              <a:t>) </a:t>
            </a:r>
            <a:r>
              <a:rPr sz="3200" dirty="0" err="1">
                <a:cs typeface="Trebuchet MS"/>
              </a:rPr>
              <a:t>produite</a:t>
            </a:r>
            <a:r>
              <a:rPr sz="3200" dirty="0"/>
              <a:t>.</a:t>
            </a:r>
            <a:endParaRPr sz="1800" dirty="0">
              <a:cs typeface="Trebuchet MS"/>
            </a:endParaRPr>
          </a:p>
          <a:p>
            <a:pPr marL="344091" marR="63698" algn="just">
              <a:lnSpc>
                <a:spcPct val="103200"/>
              </a:lnSpc>
              <a:spcBef>
                <a:spcPts val="375"/>
              </a:spcBef>
            </a:pPr>
            <a:r>
              <a:rPr sz="3200" dirty="0" err="1"/>
              <a:t>Pensons</a:t>
            </a:r>
            <a:r>
              <a:rPr sz="3200" dirty="0"/>
              <a:t> </a:t>
            </a:r>
            <a:r>
              <a:rPr sz="3200" dirty="0" err="1"/>
              <a:t>à</a:t>
            </a:r>
            <a:r>
              <a:rPr sz="3200" dirty="0"/>
              <a:t> </a:t>
            </a:r>
            <a:r>
              <a:rPr sz="3200" dirty="0" err="1"/>
              <a:t>certains</a:t>
            </a:r>
            <a:r>
              <a:rPr sz="3200" dirty="0"/>
              <a:t> </a:t>
            </a:r>
            <a:r>
              <a:rPr sz="3200" dirty="0" err="1"/>
              <a:t>titres</a:t>
            </a:r>
            <a:r>
              <a:rPr sz="3200" dirty="0"/>
              <a:t> </a:t>
            </a:r>
            <a:r>
              <a:rPr sz="3200" dirty="0" err="1"/>
              <a:t>comme</a:t>
            </a:r>
            <a:r>
              <a:rPr sz="3200" dirty="0"/>
              <a:t> </a:t>
            </a:r>
            <a:r>
              <a:rPr sz="3200" dirty="0">
                <a:cs typeface="Cambria"/>
              </a:rPr>
              <a:t>A</a:t>
            </a:r>
            <a:r>
              <a:rPr sz="3200" dirty="0">
                <a:cs typeface="Trebuchet MS"/>
              </a:rPr>
              <a:t>ndromaque</a:t>
            </a:r>
            <a:r>
              <a:rPr sz="3200" dirty="0">
                <a:cs typeface="Times New Roman"/>
              </a:rPr>
              <a:t>, </a:t>
            </a:r>
            <a:r>
              <a:rPr sz="3200" dirty="0" err="1">
                <a:cs typeface="Trebuchet MS"/>
              </a:rPr>
              <a:t>édition</a:t>
            </a:r>
            <a:r>
              <a:rPr sz="3200" dirty="0">
                <a:cs typeface="Trebuchet MS"/>
              </a:rPr>
              <a:t> de la  version de </a:t>
            </a:r>
            <a:r>
              <a:rPr sz="3200" dirty="0"/>
              <a:t>1668. Le </a:t>
            </a:r>
            <a:r>
              <a:rPr sz="3200" dirty="0" err="1"/>
              <a:t>titre</a:t>
            </a:r>
            <a:r>
              <a:rPr sz="3200" dirty="0"/>
              <a:t> de </a:t>
            </a:r>
            <a:r>
              <a:rPr sz="3200" dirty="0" err="1"/>
              <a:t>l'édition</a:t>
            </a:r>
            <a:r>
              <a:rPr sz="3200" dirty="0"/>
              <a:t> </a:t>
            </a:r>
            <a:r>
              <a:rPr sz="3200" dirty="0" err="1"/>
              <a:t>contient</a:t>
            </a:r>
            <a:r>
              <a:rPr sz="3200" dirty="0"/>
              <a:t> le </a:t>
            </a:r>
            <a:r>
              <a:rPr sz="3200" dirty="0" err="1"/>
              <a:t>titre</a:t>
            </a:r>
            <a:r>
              <a:rPr sz="3200" dirty="0"/>
              <a:t> original, </a:t>
            </a:r>
            <a:r>
              <a:rPr sz="3200" dirty="0" err="1"/>
              <a:t>mais</a:t>
            </a:r>
            <a:r>
              <a:rPr sz="3200" dirty="0"/>
              <a:t>  pas </a:t>
            </a:r>
            <a:r>
              <a:rPr sz="3200" dirty="0" err="1"/>
              <a:t>uniquement</a:t>
            </a:r>
            <a:r>
              <a:rPr sz="3200" dirty="0"/>
              <a:t>.</a:t>
            </a:r>
          </a:p>
          <a:p>
            <a:pPr marL="344091" marR="364331" indent="79772" algn="just">
              <a:lnSpc>
                <a:spcPct val="103200"/>
              </a:lnSpc>
              <a:spcBef>
                <a:spcPts val="563"/>
              </a:spcBef>
            </a:pPr>
            <a:r>
              <a:rPr sz="2400" dirty="0">
                <a:cs typeface="Courier New"/>
              </a:rPr>
              <a:t>&lt;titleStmt&gt; </a:t>
            </a:r>
            <a:r>
              <a:rPr sz="3200" dirty="0"/>
              <a:t>et </a:t>
            </a:r>
            <a:r>
              <a:rPr sz="2400" dirty="0">
                <a:cs typeface="Courier New"/>
              </a:rPr>
              <a:t>&lt;sourceDesc&gt;</a:t>
            </a:r>
            <a:r>
              <a:rPr sz="1800" dirty="0">
                <a:cs typeface="Courier New"/>
              </a:rPr>
              <a:t> </a:t>
            </a:r>
            <a:r>
              <a:rPr sz="3200" dirty="0"/>
              <a:t>se recoupent partiellement,  mais restent fondamentalement différents.</a:t>
            </a:r>
            <a:endParaRPr sz="1800" dirty="0">
              <a:cs typeface="Courier New"/>
            </a:endParaRPr>
          </a:p>
          <a:p>
            <a:pPr marL="344091" marR="4763" algn="just">
              <a:lnSpc>
                <a:spcPct val="103200"/>
              </a:lnSpc>
              <a:spcBef>
                <a:spcPts val="492"/>
              </a:spcBef>
            </a:pPr>
            <a:r>
              <a:rPr sz="3200" dirty="0"/>
              <a:t>Cette distinction prend plus de sens dans le cas d'une  monographie </a:t>
            </a:r>
            <a:r>
              <a:rPr sz="3200" dirty="0">
                <a:cs typeface="Cambria"/>
              </a:rPr>
              <a:t>(</a:t>
            </a:r>
            <a:r>
              <a:rPr sz="3200" dirty="0"/>
              <a:t>oui, on peut écrire sa thèse en TEI, sans doute  même devrait</a:t>
            </a:r>
            <a:r>
              <a:rPr sz="3200" dirty="0">
                <a:cs typeface="Cambria"/>
              </a:rPr>
              <a:t>‑</a:t>
            </a:r>
            <a:r>
              <a:rPr sz="3200" dirty="0"/>
              <a:t>on…</a:t>
            </a:r>
            <a:r>
              <a:rPr sz="3200" dirty="0">
                <a:cs typeface="Cambria"/>
              </a:rPr>
              <a:t>)</a:t>
            </a:r>
            <a:r>
              <a:rPr sz="3200" dirty="0"/>
              <a:t>, dont le titre est nécessairement différent des  sources.</a:t>
            </a:r>
          </a:p>
        </p:txBody>
      </p:sp>
    </p:spTree>
    <p:extLst>
      <p:ext uri="{BB962C8B-B14F-4D97-AF65-F5344CB8AC3E}">
        <p14:creationId xmlns:p14="http://schemas.microsoft.com/office/powerpoint/2010/main" val="383938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0480" y="3183747"/>
            <a:ext cx="7732514" cy="1052513"/>
            <a:chOff x="751495" y="3395997"/>
            <a:chExt cx="8248015" cy="1122680"/>
          </a:xfrm>
        </p:grpSpPr>
        <p:sp>
          <p:nvSpPr>
            <p:cNvPr id="3" name="object 3"/>
            <p:cNvSpPr/>
            <p:nvPr/>
          </p:nvSpPr>
          <p:spPr>
            <a:xfrm>
              <a:off x="756251" y="3400753"/>
              <a:ext cx="8238490" cy="1113155"/>
            </a:xfrm>
            <a:custGeom>
              <a:avLst/>
              <a:gdLst/>
              <a:ahLst/>
              <a:cxnLst/>
              <a:rect l="l" t="t" r="r" b="b"/>
              <a:pathLst>
                <a:path w="8238490" h="1113154">
                  <a:moveTo>
                    <a:pt x="8214128" y="1112973"/>
                  </a:moveTo>
                  <a:lnTo>
                    <a:pt x="23781" y="1112973"/>
                  </a:lnTo>
                  <a:lnTo>
                    <a:pt x="13377" y="1111487"/>
                  </a:lnTo>
                  <a:lnTo>
                    <a:pt x="5945" y="1107027"/>
                  </a:lnTo>
                  <a:lnTo>
                    <a:pt x="1486" y="1099596"/>
                  </a:lnTo>
                  <a:lnTo>
                    <a:pt x="0" y="1089192"/>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close/>
                </a:path>
              </a:pathLst>
            </a:custGeom>
            <a:solidFill>
              <a:srgbClr val="F6F8F9"/>
            </a:solidFill>
          </p:spPr>
          <p:txBody>
            <a:bodyPr wrap="square" lIns="0" tIns="0" rIns="0" bIns="0" rtlCol="0"/>
            <a:lstStyle/>
            <a:p>
              <a:endParaRPr/>
            </a:p>
          </p:txBody>
        </p:sp>
        <p:sp>
          <p:nvSpPr>
            <p:cNvPr id="4" name="object 4"/>
            <p:cNvSpPr/>
            <p:nvPr/>
          </p:nvSpPr>
          <p:spPr>
            <a:xfrm>
              <a:off x="756251" y="3400753"/>
              <a:ext cx="8238490" cy="1113155"/>
            </a:xfrm>
            <a:custGeom>
              <a:avLst/>
              <a:gdLst/>
              <a:ahLst/>
              <a:cxnLst/>
              <a:rect l="l" t="t" r="r" b="b"/>
              <a:pathLst>
                <a:path w="8238490" h="1113154">
                  <a:moveTo>
                    <a:pt x="0" y="1089192"/>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1089192"/>
                  </a:lnTo>
                  <a:lnTo>
                    <a:pt x="8236423" y="1099596"/>
                  </a:lnTo>
                  <a:lnTo>
                    <a:pt x="8231964" y="1107027"/>
                  </a:lnTo>
                  <a:lnTo>
                    <a:pt x="8224532" y="1111487"/>
                  </a:lnTo>
                  <a:lnTo>
                    <a:pt x="8214128" y="1112973"/>
                  </a:lnTo>
                  <a:lnTo>
                    <a:pt x="23781" y="1112973"/>
                  </a:lnTo>
                  <a:lnTo>
                    <a:pt x="13377" y="1111487"/>
                  </a:lnTo>
                  <a:lnTo>
                    <a:pt x="5945" y="1107027"/>
                  </a:lnTo>
                  <a:lnTo>
                    <a:pt x="1486" y="1099596"/>
                  </a:lnTo>
                  <a:lnTo>
                    <a:pt x="0" y="1089192"/>
                  </a:lnTo>
                  <a:close/>
                </a:path>
              </a:pathLst>
            </a:custGeom>
            <a:ln w="9512">
              <a:solidFill>
                <a:srgbClr val="999999"/>
              </a:solidFill>
            </a:ln>
          </p:spPr>
          <p:txBody>
            <a:bodyPr wrap="square" lIns="0" tIns="0" rIns="0" bIns="0" rtlCol="0"/>
            <a:lstStyle/>
            <a:p>
              <a:endParaRPr/>
            </a:p>
          </p:txBody>
        </p:sp>
      </p:grpSp>
      <p:grpSp>
        <p:nvGrpSpPr>
          <p:cNvPr id="5" name="object 5"/>
          <p:cNvGrpSpPr/>
          <p:nvPr/>
        </p:nvGrpSpPr>
        <p:grpSpPr>
          <a:xfrm>
            <a:off x="710480" y="4904933"/>
            <a:ext cx="7732514" cy="553045"/>
            <a:chOff x="751495" y="5231928"/>
            <a:chExt cx="8248015" cy="589915"/>
          </a:xfrm>
        </p:grpSpPr>
        <p:sp>
          <p:nvSpPr>
            <p:cNvPr id="6" name="object 6"/>
            <p:cNvSpPr/>
            <p:nvPr/>
          </p:nvSpPr>
          <p:spPr>
            <a:xfrm>
              <a:off x="756251" y="5236685"/>
              <a:ext cx="8238490" cy="580390"/>
            </a:xfrm>
            <a:custGeom>
              <a:avLst/>
              <a:gdLst/>
              <a:ahLst/>
              <a:cxnLst/>
              <a:rect l="l" t="t" r="r" b="b"/>
              <a:pathLst>
                <a:path w="8238490" h="580389">
                  <a:moveTo>
                    <a:pt x="8214128" y="580268"/>
                  </a:moveTo>
                  <a:lnTo>
                    <a:pt x="23781" y="580268"/>
                  </a:lnTo>
                  <a:lnTo>
                    <a:pt x="13377" y="578781"/>
                  </a:lnTo>
                  <a:lnTo>
                    <a:pt x="5945" y="574322"/>
                  </a:lnTo>
                  <a:lnTo>
                    <a:pt x="1486" y="566890"/>
                  </a:lnTo>
                  <a:lnTo>
                    <a:pt x="0" y="556486"/>
                  </a:ln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556486"/>
                  </a:lnTo>
                  <a:lnTo>
                    <a:pt x="8236423" y="566890"/>
                  </a:lnTo>
                  <a:lnTo>
                    <a:pt x="8231964" y="574322"/>
                  </a:lnTo>
                  <a:lnTo>
                    <a:pt x="8224532" y="578781"/>
                  </a:lnTo>
                  <a:lnTo>
                    <a:pt x="8214128" y="580268"/>
                  </a:lnTo>
                  <a:close/>
                </a:path>
              </a:pathLst>
            </a:custGeom>
            <a:solidFill>
              <a:srgbClr val="F6F8F9"/>
            </a:solidFill>
          </p:spPr>
          <p:txBody>
            <a:bodyPr wrap="square" lIns="0" tIns="0" rIns="0" bIns="0" rtlCol="0"/>
            <a:lstStyle/>
            <a:p>
              <a:endParaRPr/>
            </a:p>
          </p:txBody>
        </p:sp>
        <p:sp>
          <p:nvSpPr>
            <p:cNvPr id="7" name="object 7"/>
            <p:cNvSpPr/>
            <p:nvPr/>
          </p:nvSpPr>
          <p:spPr>
            <a:xfrm>
              <a:off x="756251" y="5236685"/>
              <a:ext cx="8238490" cy="580390"/>
            </a:xfrm>
            <a:custGeom>
              <a:avLst/>
              <a:gdLst/>
              <a:ahLst/>
              <a:cxnLst/>
              <a:rect l="l" t="t" r="r" b="b"/>
              <a:pathLst>
                <a:path w="8238490" h="580389">
                  <a:moveTo>
                    <a:pt x="0" y="556486"/>
                  </a:moveTo>
                  <a:lnTo>
                    <a:pt x="0" y="23781"/>
                  </a:lnTo>
                  <a:lnTo>
                    <a:pt x="1486" y="13377"/>
                  </a:lnTo>
                  <a:lnTo>
                    <a:pt x="5945" y="5945"/>
                  </a:lnTo>
                  <a:lnTo>
                    <a:pt x="13377" y="1486"/>
                  </a:lnTo>
                  <a:lnTo>
                    <a:pt x="23781" y="0"/>
                  </a:lnTo>
                  <a:lnTo>
                    <a:pt x="8214128" y="0"/>
                  </a:lnTo>
                  <a:lnTo>
                    <a:pt x="8224532" y="1486"/>
                  </a:lnTo>
                  <a:lnTo>
                    <a:pt x="8231964" y="5945"/>
                  </a:lnTo>
                  <a:lnTo>
                    <a:pt x="8236423" y="13377"/>
                  </a:lnTo>
                  <a:lnTo>
                    <a:pt x="8237909" y="23781"/>
                  </a:lnTo>
                  <a:lnTo>
                    <a:pt x="8237909" y="556486"/>
                  </a:lnTo>
                  <a:lnTo>
                    <a:pt x="8236423" y="566890"/>
                  </a:lnTo>
                  <a:lnTo>
                    <a:pt x="8231964" y="574322"/>
                  </a:lnTo>
                  <a:lnTo>
                    <a:pt x="8224532" y="578781"/>
                  </a:lnTo>
                  <a:lnTo>
                    <a:pt x="8214128" y="580268"/>
                  </a:lnTo>
                  <a:lnTo>
                    <a:pt x="23781" y="580268"/>
                  </a:lnTo>
                  <a:lnTo>
                    <a:pt x="13377" y="578781"/>
                  </a:lnTo>
                  <a:lnTo>
                    <a:pt x="5945" y="574322"/>
                  </a:lnTo>
                  <a:lnTo>
                    <a:pt x="1486" y="566890"/>
                  </a:lnTo>
                  <a:lnTo>
                    <a:pt x="0" y="556486"/>
                  </a:lnTo>
                  <a:close/>
                </a:path>
              </a:pathLst>
            </a:custGeom>
            <a:ln w="9512">
              <a:solidFill>
                <a:srgbClr val="999999"/>
              </a:solidFill>
            </a:ln>
          </p:spPr>
          <p:txBody>
            <a:bodyPr wrap="square" lIns="0" tIns="0" rIns="0" bIns="0" rtlCol="0"/>
            <a:lstStyle/>
            <a:p>
              <a:endParaRPr/>
            </a:p>
          </p:txBody>
        </p:sp>
      </p:grpSp>
      <p:sp>
        <p:nvSpPr>
          <p:cNvPr id="8" name="object 8"/>
          <p:cNvSpPr txBox="1">
            <a:spLocks noGrp="1"/>
          </p:cNvSpPr>
          <p:nvPr>
            <p:ph type="title"/>
          </p:nvPr>
        </p:nvSpPr>
        <p:spPr>
          <a:xfrm>
            <a:off x="56160" y="673396"/>
            <a:ext cx="9428082" cy="566020"/>
          </a:xfrm>
          <a:prstGeom prst="rect">
            <a:avLst/>
          </a:prstGeom>
        </p:spPr>
        <p:txBody>
          <a:bodyPr vert="horz" wrap="square" lIns="0" tIns="11906" rIns="0" bIns="0" numCol="1" rtlCol="0" anchor="ctr" anchorCtr="0" compatLnSpc="1">
            <a:prstTxWarp prst="textNoShape">
              <a:avLst/>
            </a:prstTxWarp>
            <a:spAutoFit/>
          </a:bodyPr>
          <a:lstStyle/>
          <a:p>
            <a:pPr marL="11906">
              <a:lnSpc>
                <a:spcPct val="100000"/>
              </a:lnSpc>
              <a:spcBef>
                <a:spcPts val="94"/>
              </a:spcBef>
            </a:pPr>
            <a:r>
              <a:rPr sz="3600" dirty="0">
                <a:latin typeface="+mn-lt"/>
                <a:cs typeface="Cambria"/>
              </a:rPr>
              <a:t>P</a:t>
            </a:r>
            <a:r>
              <a:rPr sz="3600" dirty="0">
                <a:latin typeface="+mn-lt"/>
                <a:cs typeface="Comic Sans MS"/>
              </a:rPr>
              <a:t>ourquoi faire simple si on peut faire compliqué?</a:t>
            </a:r>
          </a:p>
        </p:txBody>
      </p:sp>
      <p:sp>
        <p:nvSpPr>
          <p:cNvPr id="9" name="object 9"/>
          <p:cNvSpPr txBox="1"/>
          <p:nvPr/>
        </p:nvSpPr>
        <p:spPr>
          <a:xfrm>
            <a:off x="694113" y="1855217"/>
            <a:ext cx="7744409" cy="3400329"/>
          </a:xfrm>
          <a:prstGeom prst="rect">
            <a:avLst/>
          </a:prstGeom>
        </p:spPr>
        <p:txBody>
          <a:bodyPr vert="horz" wrap="square" lIns="0" tIns="13691" rIns="0" bIns="0" rtlCol="0">
            <a:spAutoFit/>
          </a:bodyPr>
          <a:lstStyle/>
          <a:p>
            <a:pPr marL="11906" marR="72033" algn="just">
              <a:lnSpc>
                <a:spcPts val="3019"/>
              </a:lnSpc>
              <a:spcBef>
                <a:spcPts val="107"/>
              </a:spcBef>
            </a:pPr>
            <a:r>
              <a:rPr sz="2438" dirty="0">
                <a:solidFill>
                  <a:srgbClr val="23292D"/>
                </a:solidFill>
                <a:latin typeface="+mn-lt"/>
                <a:cs typeface="Comic Sans MS"/>
              </a:rPr>
              <a:t>On peut encoder des choses très différentes en TEI, ce qui explique  certaines incronguités apparentes. Par exemple, pourquoi encoder  ainsi:</a:t>
            </a:r>
            <a:endParaRPr sz="2438" dirty="0">
              <a:latin typeface="+mn-lt"/>
              <a:cs typeface="Comic Sans MS"/>
            </a:endParaRPr>
          </a:p>
          <a:p>
            <a:pPr>
              <a:spcBef>
                <a:spcPts val="14"/>
              </a:spcBef>
            </a:pPr>
            <a:endParaRPr sz="1641" dirty="0">
              <a:latin typeface="Comic Sans MS"/>
              <a:cs typeface="Comic Sans MS"/>
            </a:endParaRPr>
          </a:p>
          <a:p>
            <a:pPr marL="163116">
              <a:lnSpc>
                <a:spcPts val="2025"/>
              </a:lnSpc>
            </a:pPr>
            <a:r>
              <a:rPr sz="1734" dirty="0">
                <a:solidFill>
                  <a:srgbClr val="000080"/>
                </a:solidFill>
                <a:latin typeface="Courier New"/>
                <a:cs typeface="Courier New"/>
              </a:rPr>
              <a:t>&lt;titleStmt&gt;</a:t>
            </a:r>
            <a:endParaRPr sz="1734" dirty="0">
              <a:latin typeface="Courier New"/>
              <a:cs typeface="Courier New"/>
            </a:endParaRPr>
          </a:p>
          <a:p>
            <a:pPr marL="428030">
              <a:lnSpc>
                <a:spcPts val="1964"/>
              </a:lnSpc>
            </a:pPr>
            <a:r>
              <a:rPr sz="1734" dirty="0">
                <a:solidFill>
                  <a:srgbClr val="000080"/>
                </a:solidFill>
                <a:latin typeface="Courier New"/>
                <a:cs typeface="Courier New"/>
              </a:rPr>
              <a:t>&lt;title&gt;</a:t>
            </a:r>
            <a:r>
              <a:rPr sz="1734" dirty="0">
                <a:solidFill>
                  <a:srgbClr val="23292D"/>
                </a:solidFill>
                <a:latin typeface="Courier New"/>
                <a:cs typeface="Courier New"/>
              </a:rPr>
              <a:t>Exercice</a:t>
            </a:r>
            <a:r>
              <a:rPr sz="1734" spc="-9" dirty="0">
                <a:solidFill>
                  <a:srgbClr val="23292D"/>
                </a:solidFill>
                <a:latin typeface="Courier New"/>
                <a:cs typeface="Courier New"/>
              </a:rPr>
              <a:t> </a:t>
            </a:r>
            <a:r>
              <a:rPr sz="1734" dirty="0">
                <a:solidFill>
                  <a:srgbClr val="23292D"/>
                </a:solidFill>
                <a:latin typeface="Courier New"/>
                <a:cs typeface="Courier New"/>
              </a:rPr>
              <a:t>sur</a:t>
            </a:r>
            <a:r>
              <a:rPr sz="1734" spc="-9" dirty="0">
                <a:solidFill>
                  <a:srgbClr val="23292D"/>
                </a:solidFill>
                <a:latin typeface="Courier New"/>
                <a:cs typeface="Courier New"/>
              </a:rPr>
              <a:t> </a:t>
            </a:r>
            <a:r>
              <a:rPr sz="1734" dirty="0">
                <a:solidFill>
                  <a:srgbClr val="23292D"/>
                </a:solidFill>
                <a:latin typeface="Courier New"/>
                <a:cs typeface="Courier New"/>
              </a:rPr>
              <a:t>un</a:t>
            </a:r>
            <a:r>
              <a:rPr sz="1734" spc="-9" dirty="0">
                <a:solidFill>
                  <a:srgbClr val="23292D"/>
                </a:solidFill>
                <a:latin typeface="Courier New"/>
                <a:cs typeface="Courier New"/>
              </a:rPr>
              <a:t> </a:t>
            </a:r>
            <a:r>
              <a:rPr sz="1734" dirty="0">
                <a:solidFill>
                  <a:srgbClr val="23292D"/>
                </a:solidFill>
                <a:latin typeface="Courier New"/>
                <a:cs typeface="Courier New"/>
              </a:rPr>
              <a:t>poème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Lope</a:t>
            </a:r>
            <a:r>
              <a:rPr sz="1734" spc="-9" dirty="0">
                <a:solidFill>
                  <a:srgbClr val="23292D"/>
                </a:solidFill>
                <a:latin typeface="Courier New"/>
                <a:cs typeface="Courier New"/>
              </a:rPr>
              <a:t> </a:t>
            </a:r>
            <a:r>
              <a:rPr sz="1734" dirty="0">
                <a:solidFill>
                  <a:srgbClr val="23292D"/>
                </a:solidFill>
                <a:latin typeface="Courier New"/>
                <a:cs typeface="Courier New"/>
              </a:rPr>
              <a:t>de</a:t>
            </a:r>
            <a:r>
              <a:rPr sz="1734" spc="-9" dirty="0">
                <a:solidFill>
                  <a:srgbClr val="23292D"/>
                </a:solidFill>
                <a:latin typeface="Courier New"/>
                <a:cs typeface="Courier New"/>
              </a:rPr>
              <a:t> </a:t>
            </a:r>
            <a:r>
              <a:rPr sz="1734" dirty="0">
                <a:solidFill>
                  <a:srgbClr val="23292D"/>
                </a:solidFill>
                <a:latin typeface="Courier New"/>
                <a:cs typeface="Courier New"/>
              </a:rPr>
              <a:t>Vega</a:t>
            </a:r>
            <a:r>
              <a:rPr sz="1734" dirty="0">
                <a:solidFill>
                  <a:srgbClr val="000080"/>
                </a:solidFill>
                <a:latin typeface="Courier New"/>
                <a:cs typeface="Courier New"/>
              </a:rPr>
              <a:t>&lt;/title&gt;</a:t>
            </a:r>
            <a:endParaRPr sz="1734" dirty="0">
              <a:latin typeface="Courier New"/>
              <a:cs typeface="Courier New"/>
            </a:endParaRPr>
          </a:p>
          <a:p>
            <a:pPr marL="163116">
              <a:lnSpc>
                <a:spcPts val="2025"/>
              </a:lnSpc>
            </a:pPr>
            <a:r>
              <a:rPr sz="1734" dirty="0">
                <a:solidFill>
                  <a:srgbClr val="000080"/>
                </a:solidFill>
                <a:latin typeface="Courier New"/>
                <a:cs typeface="Courier New"/>
              </a:rPr>
              <a:t>&lt;/titleStmt&gt;</a:t>
            </a:r>
            <a:endParaRPr sz="1734" dirty="0">
              <a:latin typeface="Courier New"/>
              <a:cs typeface="Courier New"/>
            </a:endParaRPr>
          </a:p>
          <a:p>
            <a:pPr>
              <a:spcBef>
                <a:spcPts val="23"/>
              </a:spcBef>
            </a:pPr>
            <a:endParaRPr sz="1922" dirty="0">
              <a:latin typeface="Courier New"/>
              <a:cs typeface="Courier New"/>
            </a:endParaRPr>
          </a:p>
          <a:p>
            <a:pPr marL="11906"/>
            <a:r>
              <a:rPr sz="2438" dirty="0">
                <a:solidFill>
                  <a:srgbClr val="23292D"/>
                </a:solidFill>
                <a:latin typeface="+mn-lt"/>
                <a:cs typeface="Comic Sans MS"/>
              </a:rPr>
              <a:t>Et non ainsi:</a:t>
            </a:r>
            <a:endParaRPr sz="2438" dirty="0">
              <a:latin typeface="+mn-lt"/>
              <a:cs typeface="Comic Sans MS"/>
            </a:endParaRPr>
          </a:p>
          <a:p>
            <a:pPr>
              <a:spcBef>
                <a:spcPts val="61"/>
              </a:spcBef>
            </a:pPr>
            <a:endParaRPr lang="it-IT" sz="1688" dirty="0">
              <a:latin typeface="Comic Sans MS"/>
              <a:cs typeface="Comic Sans MS"/>
            </a:endParaRPr>
          </a:p>
          <a:p>
            <a:pPr marL="163116"/>
            <a:r>
              <a:rPr sz="1734" dirty="0">
                <a:solidFill>
                  <a:srgbClr val="000080"/>
                </a:solidFill>
                <a:latin typeface="Courier New"/>
                <a:cs typeface="Courier New"/>
              </a:rPr>
              <a:t>&lt;titleStmt&gt;</a:t>
            </a:r>
            <a:r>
              <a:rPr sz="1734" dirty="0">
                <a:solidFill>
                  <a:srgbClr val="23292D"/>
                </a:solidFill>
                <a:latin typeface="Courier New"/>
                <a:cs typeface="Courier New"/>
              </a:rPr>
              <a:t>Exercice</a:t>
            </a:r>
            <a:r>
              <a:rPr sz="1734" spc="-19" dirty="0">
                <a:solidFill>
                  <a:srgbClr val="23292D"/>
                </a:solidFill>
                <a:latin typeface="Courier New"/>
                <a:cs typeface="Courier New"/>
              </a:rPr>
              <a:t> </a:t>
            </a:r>
            <a:r>
              <a:rPr sz="1734" dirty="0">
                <a:solidFill>
                  <a:srgbClr val="23292D"/>
                </a:solidFill>
                <a:latin typeface="Courier New"/>
                <a:cs typeface="Courier New"/>
              </a:rPr>
              <a:t>sur</a:t>
            </a:r>
            <a:r>
              <a:rPr sz="1734" spc="-19" dirty="0">
                <a:solidFill>
                  <a:srgbClr val="23292D"/>
                </a:solidFill>
                <a:latin typeface="Courier New"/>
                <a:cs typeface="Courier New"/>
              </a:rPr>
              <a:t> </a:t>
            </a:r>
            <a:r>
              <a:rPr sz="1734" dirty="0">
                <a:solidFill>
                  <a:srgbClr val="23292D"/>
                </a:solidFill>
                <a:latin typeface="Courier New"/>
                <a:cs typeface="Courier New"/>
              </a:rPr>
              <a:t>un</a:t>
            </a:r>
            <a:r>
              <a:rPr sz="1734" spc="-19" dirty="0">
                <a:solidFill>
                  <a:srgbClr val="23292D"/>
                </a:solidFill>
                <a:latin typeface="Courier New"/>
                <a:cs typeface="Courier New"/>
              </a:rPr>
              <a:t> </a:t>
            </a:r>
            <a:r>
              <a:rPr sz="1734" dirty="0">
                <a:solidFill>
                  <a:srgbClr val="23292D"/>
                </a:solidFill>
                <a:latin typeface="Courier New"/>
                <a:cs typeface="Courier New"/>
              </a:rPr>
              <a:t>poème…</a:t>
            </a:r>
            <a:r>
              <a:rPr sz="1734" dirty="0">
                <a:solidFill>
                  <a:srgbClr val="000080"/>
                </a:solidFill>
                <a:latin typeface="Courier New"/>
                <a:cs typeface="Courier New"/>
              </a:rPr>
              <a:t>&lt;/titleStmt&gt;</a:t>
            </a:r>
            <a:endParaRPr sz="1734" dirty="0">
              <a:latin typeface="Courier New"/>
              <a:cs typeface="Courier New"/>
            </a:endParaRPr>
          </a:p>
        </p:txBody>
      </p:sp>
    </p:spTree>
    <p:extLst>
      <p:ext uri="{BB962C8B-B14F-4D97-AF65-F5344CB8AC3E}">
        <p14:creationId xmlns:p14="http://schemas.microsoft.com/office/powerpoint/2010/main" val="2974915068"/>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12170</TotalTime>
  <Words>2366</Words>
  <Application>Microsoft Macintosh PowerPoint</Application>
  <PresentationFormat>On-screen Show (4:3)</PresentationFormat>
  <Paragraphs>322</Paragraphs>
  <Slides>28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Yu Gothic Medium</vt:lpstr>
      <vt:lpstr>Arial</vt:lpstr>
      <vt:lpstr>Calibri</vt:lpstr>
      <vt:lpstr>Calibri Light</vt:lpstr>
      <vt:lpstr>Cambria</vt:lpstr>
      <vt:lpstr>Comic Sans MS</vt:lpstr>
      <vt:lpstr>Courier New</vt:lpstr>
      <vt:lpstr>Georgia</vt:lpstr>
      <vt:lpstr>Times New Roman</vt:lpstr>
      <vt:lpstr>Trebuchet MS</vt:lpstr>
      <vt:lpstr>Office Theme</vt:lpstr>
      <vt:lpstr>TEI_Header</vt:lpstr>
      <vt:lpstr>Principes de base</vt:lpstr>
      <vt:lpstr>Kézaco?</vt:lpstr>
      <vt:lpstr>Utilité</vt:lpstr>
      <vt:lpstr>Métadonnées et TEI</vt:lpstr>
      <vt:lpstr>Un document TEI minimal</vt:lpstr>
      <vt:lpstr>La Sainte Trinité du &lt;teiHeader&gt;</vt:lpstr>
      <vt:lpstr>&lt;titleStmt&gt; vs &lt;sourceDesc&gt;</vt:lpstr>
      <vt:lpstr>Pourquoi faire simple si on peut faire compliqué?</vt:lpstr>
      <vt:lpstr>Pourquoi? Parce que</vt:lpstr>
      <vt:lpstr>L'encodage emmental</vt:lpstr>
      <vt:lpstr>Des bienfaits de la globalisation (en TEI)</vt:lpstr>
      <vt:lpstr>Des limites de la globalisation (même en TEI)</vt:lpstr>
      <vt:lpstr>Des limites de la globalisation (suite)</vt:lpstr>
      <vt:lpstr>Deuxième étage de la fusée</vt:lpstr>
      <vt:lpstr>&lt;fileDesc&gt; XXL</vt:lpstr>
      <vt:lpstr>&lt;editionStmt&gt;</vt:lpstr>
      <vt:lpstr>&lt;publicationStmt&gt; et &lt;noteStmt&gt;</vt:lpstr>
      <vt:lpstr>Remarque</vt:lpstr>
      <vt:lpstr>&lt;sourceDesc&gt; (livre)</vt:lpstr>
      <vt:lpstr>&lt;sourceDesc&gt; (manuscrit)</vt:lpstr>
      <vt:lpstr>Troisième étage de la fusée</vt:lpstr>
      <vt:lpstr>Non à l'anarchie! (NON!)</vt:lpstr>
      <vt:lpstr>Bigger than big</vt:lpstr>
      <vt:lpstr>&lt;encodingDesc&gt;</vt:lpstr>
      <vt:lpstr>&lt;profileDesc&gt;</vt:lpstr>
      <vt:lpstr>&lt;revisionDesc&gt;</vt:lpstr>
      <vt:lpstr> TEI_Header    _end</vt:lpstr>
    </vt:vector>
  </TitlesOfParts>
  <Company>Université Stendhal Grenoble 3</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Elena Pierazzo</dc:creator>
  <cp:lastModifiedBy>Giovanni Vitali</cp:lastModifiedBy>
  <cp:revision>250</cp:revision>
  <dcterms:created xsi:type="dcterms:W3CDTF">2019-01-07T13:10:44Z</dcterms:created>
  <dcterms:modified xsi:type="dcterms:W3CDTF">2022-03-16T08:21:47Z</dcterms:modified>
</cp:coreProperties>
</file>